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87" r:id="rId4"/>
    <p:sldId id="311" r:id="rId5"/>
    <p:sldId id="289" r:id="rId6"/>
    <p:sldId id="294" r:id="rId7"/>
    <p:sldId id="295" r:id="rId8"/>
    <p:sldId id="296" r:id="rId9"/>
    <p:sldId id="297" r:id="rId10"/>
    <p:sldId id="305" r:id="rId11"/>
    <p:sldId id="299" r:id="rId12"/>
    <p:sldId id="260" r:id="rId13"/>
    <p:sldId id="308" r:id="rId14"/>
    <p:sldId id="318" r:id="rId15"/>
    <p:sldId id="267" r:id="rId16"/>
    <p:sldId id="303" r:id="rId17"/>
    <p:sldId id="286" r:id="rId18"/>
    <p:sldId id="312" r:id="rId19"/>
    <p:sldId id="313" r:id="rId20"/>
    <p:sldId id="314" r:id="rId21"/>
    <p:sldId id="315" r:id="rId22"/>
    <p:sldId id="316" r:id="rId23"/>
    <p:sldId id="317"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7" autoAdjust="0"/>
  </p:normalViewPr>
  <p:slideViewPr>
    <p:cSldViewPr>
      <p:cViewPr varScale="1">
        <p:scale>
          <a:sx n="70" d="100"/>
          <a:sy n="70" d="100"/>
        </p:scale>
        <p:origin x="828"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432CA-E4FD-4848-BBCD-8430231C8F38}" type="datetimeFigureOut">
              <a:rPr lang="en-US" smtClean="0"/>
              <a:t>06/19/2014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4FDCD-C8AE-4C3A-8A8D-C13630C67191}" type="slidenum">
              <a:rPr lang="en-US" smtClean="0"/>
              <a:t>‹#›</a:t>
            </a:fld>
            <a:endParaRPr lang="en-US"/>
          </a:p>
        </p:txBody>
      </p:sp>
    </p:spTree>
    <p:extLst>
      <p:ext uri="{BB962C8B-B14F-4D97-AF65-F5344CB8AC3E}">
        <p14:creationId xmlns:p14="http://schemas.microsoft.com/office/powerpoint/2010/main" val="203901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Nói</a:t>
            </a:r>
            <a:r>
              <a:rPr lang="en-US" baseline="0" smtClean="0"/>
              <a:t> gì</a:t>
            </a:r>
            <a:endParaRPr lang="en-US" dirty="0"/>
          </a:p>
        </p:txBody>
      </p:sp>
      <p:sp>
        <p:nvSpPr>
          <p:cNvPr id="4" name="Slide Number Placeholder 3"/>
          <p:cNvSpPr>
            <a:spLocks noGrp="1"/>
          </p:cNvSpPr>
          <p:nvPr>
            <p:ph type="sldNum" sz="quarter" idx="10"/>
          </p:nvPr>
        </p:nvSpPr>
        <p:spPr/>
        <p:txBody>
          <a:bodyPr/>
          <a:lstStyle/>
          <a:p>
            <a:fld id="{D7C4FDCD-C8AE-4C3A-8A8D-C13630C67191}" type="slidenum">
              <a:rPr lang="en-US" smtClean="0"/>
              <a:t>4</a:t>
            </a:fld>
            <a:endParaRPr lang="en-US"/>
          </a:p>
        </p:txBody>
      </p:sp>
    </p:spTree>
    <p:extLst>
      <p:ext uri="{BB962C8B-B14F-4D97-AF65-F5344CB8AC3E}">
        <p14:creationId xmlns:p14="http://schemas.microsoft.com/office/powerpoint/2010/main" val="80956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Kết quả</a:t>
            </a:r>
            <a:r>
              <a:rPr lang="en-US" baseline="0" dirty="0" smtClean="0"/>
              <a:t> được làm thêm</a:t>
            </a:r>
            <a:endParaRPr lang="en-US" dirty="0"/>
          </a:p>
        </p:txBody>
      </p:sp>
      <p:sp>
        <p:nvSpPr>
          <p:cNvPr id="4" name="Slide Number Placeholder 3"/>
          <p:cNvSpPr>
            <a:spLocks noGrp="1"/>
          </p:cNvSpPr>
          <p:nvPr>
            <p:ph type="sldNum" sz="quarter" idx="10"/>
          </p:nvPr>
        </p:nvSpPr>
        <p:spPr/>
        <p:txBody>
          <a:bodyPr/>
          <a:lstStyle/>
          <a:p>
            <a:fld id="{D7C4FDCD-C8AE-4C3A-8A8D-C13630C67191}" type="slidenum">
              <a:rPr lang="en-US" smtClean="0"/>
              <a:t>13</a:t>
            </a:fld>
            <a:endParaRPr lang="en-US"/>
          </a:p>
        </p:txBody>
      </p:sp>
    </p:spTree>
    <p:extLst>
      <p:ext uri="{BB962C8B-B14F-4D97-AF65-F5344CB8AC3E}">
        <p14:creationId xmlns:p14="http://schemas.microsoft.com/office/powerpoint/2010/main" val="263568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Kết quả</a:t>
            </a:r>
            <a:r>
              <a:rPr lang="en-US" baseline="0" dirty="0" smtClean="0"/>
              <a:t> được làm thêm</a:t>
            </a:r>
            <a:endParaRPr lang="en-US" dirty="0"/>
          </a:p>
        </p:txBody>
      </p:sp>
      <p:sp>
        <p:nvSpPr>
          <p:cNvPr id="4" name="Slide Number Placeholder 3"/>
          <p:cNvSpPr>
            <a:spLocks noGrp="1"/>
          </p:cNvSpPr>
          <p:nvPr>
            <p:ph type="sldNum" sz="quarter" idx="10"/>
          </p:nvPr>
        </p:nvSpPr>
        <p:spPr/>
        <p:txBody>
          <a:bodyPr/>
          <a:lstStyle/>
          <a:p>
            <a:fld id="{D7C4FDCD-C8AE-4C3A-8A8D-C13630C67191}" type="slidenum">
              <a:rPr lang="en-US" smtClean="0"/>
              <a:t>14</a:t>
            </a:fld>
            <a:endParaRPr lang="en-US"/>
          </a:p>
        </p:txBody>
      </p:sp>
    </p:spTree>
    <p:extLst>
      <p:ext uri="{BB962C8B-B14F-4D97-AF65-F5344CB8AC3E}">
        <p14:creationId xmlns:p14="http://schemas.microsoft.com/office/powerpoint/2010/main" val="11725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Mô</a:t>
            </a:r>
            <a:r>
              <a:rPr lang="en-US" baseline="0" dirty="0" smtClean="0"/>
              <a:t> hình hướng phát triển trong tương lai đáp ứng tính công nợ cho khách hàng, việc mua nhiều sản phẩm cùng lúc.</a:t>
            </a:r>
            <a:endParaRPr lang="en-US" dirty="0"/>
          </a:p>
        </p:txBody>
      </p:sp>
      <p:sp>
        <p:nvSpPr>
          <p:cNvPr id="4" name="Slide Number Placeholder 3"/>
          <p:cNvSpPr>
            <a:spLocks noGrp="1"/>
          </p:cNvSpPr>
          <p:nvPr>
            <p:ph type="sldNum" sz="quarter" idx="10"/>
          </p:nvPr>
        </p:nvSpPr>
        <p:spPr/>
        <p:txBody>
          <a:bodyPr/>
          <a:lstStyle/>
          <a:p>
            <a:fld id="{D7C4FDCD-C8AE-4C3A-8A8D-C13630C67191}" type="slidenum">
              <a:rPr lang="en-US" smtClean="0"/>
              <a:t>16</a:t>
            </a:fld>
            <a:endParaRPr lang="en-US"/>
          </a:p>
        </p:txBody>
      </p:sp>
    </p:spTree>
    <p:extLst>
      <p:ext uri="{BB962C8B-B14F-4D97-AF65-F5344CB8AC3E}">
        <p14:creationId xmlns:p14="http://schemas.microsoft.com/office/powerpoint/2010/main" val="29073053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223" name="Rectangle 127"/>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anchor="ctr"/>
          <a:lstStyle/>
          <a:p>
            <a:endParaRPr lang="en-US"/>
          </a:p>
        </p:txBody>
      </p:sp>
      <p:sp>
        <p:nvSpPr>
          <p:cNvPr id="4100" name="Rectangle 4"/>
          <p:cNvSpPr>
            <a:spLocks noGrp="1" noChangeArrowheads="1"/>
          </p:cNvSpPr>
          <p:nvPr>
            <p:ph type="dt" sz="half" idx="2"/>
          </p:nvPr>
        </p:nvSpPr>
        <p:spPr>
          <a:xfrm>
            <a:off x="304800" y="6477000"/>
            <a:ext cx="2133600" cy="168275"/>
          </a:xfrm>
        </p:spPr>
        <p:txBody>
          <a:bodyPr/>
          <a:lstStyle>
            <a:lvl1pPr>
              <a:defRPr/>
            </a:lvl1pPr>
          </a:lstStyle>
          <a:p>
            <a:endParaRPr lang="en-US"/>
          </a:p>
        </p:txBody>
      </p:sp>
      <p:sp>
        <p:nvSpPr>
          <p:cNvPr id="4101" name="Rectangle 5"/>
          <p:cNvSpPr>
            <a:spLocks noGrp="1" noChangeArrowheads="1"/>
          </p:cNvSpPr>
          <p:nvPr>
            <p:ph type="ftr" sz="quarter" idx="3"/>
          </p:nvPr>
        </p:nvSpPr>
        <p:spPr>
          <a:xfrm>
            <a:off x="6738937" y="7789863"/>
            <a:ext cx="2286000" cy="168275"/>
          </a:xfrm>
        </p:spPr>
        <p:txBody>
          <a:bodyPr/>
          <a:lstStyle>
            <a:lvl1pPr algn="r">
              <a:defRPr/>
            </a:lvl1pPr>
          </a:lstStyle>
          <a:p>
            <a:endParaRPr lang="en-US"/>
          </a:p>
        </p:txBody>
      </p:sp>
      <p:sp>
        <p:nvSpPr>
          <p:cNvPr id="4102" name="Rectangle 6"/>
          <p:cNvSpPr>
            <a:spLocks noGrp="1" noChangeArrowheads="1"/>
          </p:cNvSpPr>
          <p:nvPr>
            <p:ph type="sldNum" sz="quarter" idx="4"/>
          </p:nvPr>
        </p:nvSpPr>
        <p:spPr>
          <a:xfrm>
            <a:off x="3657600" y="6477000"/>
            <a:ext cx="2133600" cy="168275"/>
          </a:xfrm>
        </p:spPr>
        <p:txBody>
          <a:bodyPr/>
          <a:lstStyle>
            <a:lvl1pPr algn="ctr">
              <a:defRPr/>
            </a:lvl1pPr>
          </a:lstStyle>
          <a:p>
            <a:fld id="{C8AF1AFF-9E7F-4D80-8D1C-666315FFE84C}" type="slidenum">
              <a:rPr lang="en-US"/>
              <a:pPr/>
              <a:t>‹#›</a:t>
            </a:fld>
            <a:endParaRPr lang="en-US"/>
          </a:p>
        </p:txBody>
      </p:sp>
      <p:pic>
        <p:nvPicPr>
          <p:cNvPr id="4103" name="Picture 7" descr="artplus_nature_naturalcity42_a"/>
          <p:cNvPicPr>
            <a:picLocks noChangeAspect="1" noChangeArrowheads="1"/>
          </p:cNvPicPr>
          <p:nvPr userDrawn="1"/>
        </p:nvPicPr>
        <p:blipFill>
          <a:blip r:embed="rId3"/>
          <a:srcRect/>
          <a:stretch>
            <a:fillRect/>
          </a:stretch>
        </p:blipFill>
        <p:spPr bwMode="auto">
          <a:xfrm>
            <a:off x="4876800" y="5072063"/>
            <a:ext cx="4425950" cy="2989262"/>
          </a:xfrm>
          <a:prstGeom prst="rect">
            <a:avLst/>
          </a:prstGeom>
          <a:noFill/>
        </p:spPr>
      </p:pic>
      <p:pic>
        <p:nvPicPr>
          <p:cNvPr id="4108" name="Picture 12" descr="artplus_nature_naturalcity42_i"/>
          <p:cNvPicPr>
            <a:picLocks noChangeAspect="1" noChangeArrowheads="1"/>
          </p:cNvPicPr>
          <p:nvPr userDrawn="1"/>
        </p:nvPicPr>
        <p:blipFill>
          <a:blip r:embed="rId4"/>
          <a:srcRect/>
          <a:stretch>
            <a:fillRect/>
          </a:stretch>
        </p:blipFill>
        <p:spPr bwMode="auto">
          <a:xfrm>
            <a:off x="6989762" y="5257800"/>
            <a:ext cx="1654175" cy="877888"/>
          </a:xfrm>
          <a:prstGeom prst="rect">
            <a:avLst/>
          </a:prstGeom>
          <a:noFill/>
        </p:spPr>
      </p:pic>
      <p:pic>
        <p:nvPicPr>
          <p:cNvPr id="4106" name="Picture 10" descr="artplus_nature_naturalcity42_c"/>
          <p:cNvPicPr>
            <a:picLocks noChangeAspect="1" noChangeArrowheads="1"/>
          </p:cNvPicPr>
          <p:nvPr userDrawn="1"/>
        </p:nvPicPr>
        <p:blipFill>
          <a:blip r:embed="rId5"/>
          <a:srcRect/>
          <a:stretch>
            <a:fillRect/>
          </a:stretch>
        </p:blipFill>
        <p:spPr bwMode="auto">
          <a:xfrm>
            <a:off x="9329737" y="4800600"/>
            <a:ext cx="1112838" cy="866775"/>
          </a:xfrm>
          <a:prstGeom prst="rect">
            <a:avLst/>
          </a:prstGeom>
          <a:noFill/>
        </p:spPr>
      </p:pic>
      <p:pic>
        <p:nvPicPr>
          <p:cNvPr id="4109" name="Picture 13" descr="artplus_nature_naturalcity42_f"/>
          <p:cNvPicPr>
            <a:picLocks noChangeAspect="1" noChangeArrowheads="1"/>
          </p:cNvPicPr>
          <p:nvPr/>
        </p:nvPicPr>
        <p:blipFill>
          <a:blip r:embed="rId6"/>
          <a:srcRect/>
          <a:stretch>
            <a:fillRect/>
          </a:stretch>
        </p:blipFill>
        <p:spPr bwMode="auto">
          <a:xfrm>
            <a:off x="5000625" y="6499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p:spPr>
        <p:txBody>
          <a:bodyPr/>
          <a:lstStyle>
            <a:lvl1pPr algn="l">
              <a:defRPr sz="43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r>
              <a:rPr lang="en-US" smtClean="0"/>
              <a:t>Click to edit Master subtitle style</a:t>
            </a:r>
            <a:endParaRPr lang="en-US"/>
          </a:p>
        </p:txBody>
      </p:sp>
      <p:pic>
        <p:nvPicPr>
          <p:cNvPr id="4105" name="Picture 9" descr="artplus_nature_naturalcity42_b"/>
          <p:cNvPicPr>
            <a:picLocks noChangeAspect="1" noChangeArrowheads="1"/>
          </p:cNvPicPr>
          <p:nvPr userDrawn="1"/>
        </p:nvPicPr>
        <p:blipFill>
          <a:blip r:embed="rId7"/>
          <a:srcRect/>
          <a:stretch>
            <a:fillRect/>
          </a:stretch>
        </p:blipFill>
        <p:spPr bwMode="auto">
          <a:xfrm>
            <a:off x="5229225" y="5002213"/>
            <a:ext cx="2971800" cy="571500"/>
          </a:xfrm>
          <a:prstGeom prst="rect">
            <a:avLst/>
          </a:prstGeom>
          <a:noFill/>
        </p:spPr>
      </p:pic>
      <p:pic>
        <p:nvPicPr>
          <p:cNvPr id="4104" name="Picture 8" descr="artplus_nature_naturalcity42_e"/>
          <p:cNvPicPr>
            <a:picLocks noChangeAspect="1" noChangeArrowheads="1"/>
          </p:cNvPicPr>
          <p:nvPr userDrawn="1"/>
        </p:nvPicPr>
        <p:blipFill>
          <a:blip r:embed="rId8"/>
          <a:srcRect/>
          <a:stretch>
            <a:fillRect/>
          </a:stretch>
        </p:blipFill>
        <p:spPr bwMode="auto">
          <a:xfrm>
            <a:off x="5976937" y="3898900"/>
            <a:ext cx="1546225" cy="1663700"/>
          </a:xfrm>
          <a:prstGeom prst="rect">
            <a:avLst/>
          </a:prstGeom>
          <a:noFill/>
        </p:spPr>
      </p:pic>
      <p:pic>
        <p:nvPicPr>
          <p:cNvPr id="4107" name="Picture 11" descr="artplus_nature_naturalcity42_d"/>
          <p:cNvPicPr>
            <a:picLocks noChangeAspect="1" noChangeArrowheads="1"/>
          </p:cNvPicPr>
          <p:nvPr userDrawn="1"/>
        </p:nvPicPr>
        <p:blipFill>
          <a:blip r:embed="rId9"/>
          <a:srcRect/>
          <a:stretch>
            <a:fillRect/>
          </a:stretch>
        </p:blipFill>
        <p:spPr bwMode="auto">
          <a:xfrm>
            <a:off x="5659437" y="4767263"/>
            <a:ext cx="623888" cy="579437"/>
          </a:xfrm>
          <a:prstGeom prst="rect">
            <a:avLst/>
          </a:prstGeom>
          <a:noFill/>
        </p:spPr>
      </p:pic>
      <p:pic>
        <p:nvPicPr>
          <p:cNvPr id="4224" name="Picture 128" descr="a1"/>
          <p:cNvPicPr>
            <a:picLocks noChangeAspect="1" noChangeArrowheads="1"/>
          </p:cNvPicPr>
          <p:nvPr userDrawn="1"/>
        </p:nvPicPr>
        <p:blipFill>
          <a:blip r:embed="rId10"/>
          <a:srcRect/>
          <a:stretch>
            <a:fillRect/>
          </a:stretch>
        </p:blipFill>
        <p:spPr bwMode="auto">
          <a:xfrm>
            <a:off x="9359900" y="95250"/>
            <a:ext cx="1803400" cy="2070100"/>
          </a:xfrm>
          <a:prstGeom prst="rect">
            <a:avLst/>
          </a:prstGeom>
          <a:noFill/>
        </p:spPr>
      </p:pic>
      <p:pic>
        <p:nvPicPr>
          <p:cNvPr id="4225" name="Picture 129" descr="b_1"/>
          <p:cNvPicPr>
            <a:picLocks noChangeAspect="1" noChangeArrowheads="1"/>
          </p:cNvPicPr>
          <p:nvPr userDrawn="1"/>
        </p:nvPicPr>
        <p:blipFill>
          <a:blip r:embed="rId11"/>
          <a:srcRect/>
          <a:stretch>
            <a:fillRect/>
          </a:stretch>
        </p:blipFill>
        <p:spPr bwMode="auto">
          <a:xfrm>
            <a:off x="10204450" y="1968500"/>
            <a:ext cx="1079500" cy="469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23"/>
                                        </p:tgtEl>
                                        <p:attrNameLst>
                                          <p:attrName>style.visibility</p:attrName>
                                        </p:attrNameLst>
                                      </p:cBhvr>
                                      <p:to>
                                        <p:strVal val="visible"/>
                                      </p:to>
                                    </p:set>
                                    <p:animEffect transition="in" filter="fade">
                                      <p:cBhvr>
                                        <p:cTn id="7" dur="2000"/>
                                        <p:tgtEl>
                                          <p:spTgt spid="4223"/>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2000"/>
                                        <p:tgtEl>
                                          <p:spTgt spid="4103"/>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4105"/>
                                        </p:tgtEl>
                                        <p:attrNameLst>
                                          <p:attrName>style.visibility</p:attrName>
                                        </p:attrNameLst>
                                      </p:cBhvr>
                                      <p:to>
                                        <p:strVal val="visible"/>
                                      </p:to>
                                    </p:set>
                                    <p:animEffect transition="in" filter="fade">
                                      <p:cBhvr>
                                        <p:cTn id="14" dur="1000"/>
                                        <p:tgtEl>
                                          <p:spTgt spid="4105"/>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4107"/>
                                        </p:tgtEl>
                                        <p:attrNameLst>
                                          <p:attrName>style.visibility</p:attrName>
                                        </p:attrNameLst>
                                      </p:cBhvr>
                                      <p:to>
                                        <p:strVal val="visible"/>
                                      </p:to>
                                    </p:set>
                                    <p:animEffect transition="in" filter="wipe(down)">
                                      <p:cBhvr>
                                        <p:cTn id="18" dur="500"/>
                                        <p:tgtEl>
                                          <p:spTgt spid="4107"/>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wipe(down)">
                                      <p:cBhvr>
                                        <p:cTn id="22" dur="500"/>
                                        <p:tgtEl>
                                          <p:spTgt spid="4104"/>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3.61111E-6 -4.44444E-6 L -0.21077 0.04792 " pathEditMode="relative" rAng="0" ptsTypes="AA">
                                      <p:cBhvr>
                                        <p:cTn id="25" dur="2000" fill="hold"/>
                                        <p:tgtEl>
                                          <p:spTgt spid="4106"/>
                                        </p:tgtEl>
                                        <p:attrNameLst>
                                          <p:attrName>ppt_x</p:attrName>
                                          <p:attrName>ppt_y</p:attrName>
                                        </p:attrNameLst>
                                      </p:cBhvr>
                                      <p:rCtr x="-10538" y="2384"/>
                                    </p:animMotion>
                                  </p:childTnLst>
                                </p:cTn>
                              </p:par>
                              <p:par>
                                <p:cTn id="26" presetID="10" presetClass="entr" presetSubtype="0" fill="hold" nodeType="withEffect">
                                  <p:stCondLst>
                                    <p:cond delay="0"/>
                                  </p:stCondLst>
                                  <p:childTnLst>
                                    <p:set>
                                      <p:cBhvr>
                                        <p:cTn id="27" dur="1" fill="hold">
                                          <p:stCondLst>
                                            <p:cond delay="0"/>
                                          </p:stCondLst>
                                        </p:cTn>
                                        <p:tgtEl>
                                          <p:spTgt spid="4106"/>
                                        </p:tgtEl>
                                        <p:attrNameLst>
                                          <p:attrName>style.visibility</p:attrName>
                                        </p:attrNameLst>
                                      </p:cBhvr>
                                      <p:to>
                                        <p:strVal val="visible"/>
                                      </p:to>
                                    </p:set>
                                    <p:animEffect transition="in" filter="fade">
                                      <p:cBhvr>
                                        <p:cTn id="28" dur="1000"/>
                                        <p:tgtEl>
                                          <p:spTgt spid="4106"/>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4108"/>
                                        </p:tgtEl>
                                        <p:attrNameLst>
                                          <p:attrName>style.visibility</p:attrName>
                                        </p:attrNameLst>
                                      </p:cBhvr>
                                      <p:to>
                                        <p:strVal val="visible"/>
                                      </p:to>
                                    </p:set>
                                    <p:animEffect transition="in" filter="wipe(down)">
                                      <p:cBhvr>
                                        <p:cTn id="32" dur="500"/>
                                        <p:tgtEl>
                                          <p:spTgt spid="4108"/>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4109"/>
                                        </p:tgtEl>
                                        <p:attrNameLst>
                                          <p:attrName>style.visibility</p:attrName>
                                        </p:attrNameLst>
                                      </p:cBhvr>
                                      <p:to>
                                        <p:strVal val="visible"/>
                                      </p:to>
                                    </p:set>
                                    <p:animEffect transition="in" filter="wipe(down)">
                                      <p:cBhvr>
                                        <p:cTn id="36" dur="1000"/>
                                        <p:tgtEl>
                                          <p:spTgt spid="4109"/>
                                        </p:tgtEl>
                                      </p:cBhvr>
                                    </p:animEffect>
                                  </p:childTnLst>
                                </p:cTn>
                              </p:par>
                            </p:childTnLst>
                          </p:cTn>
                        </p:par>
                        <p:par>
                          <p:cTn id="37" fill="hold">
                            <p:stCondLst>
                              <p:cond delay="7500"/>
                            </p:stCondLst>
                            <p:childTnLst>
                              <p:par>
                                <p:cTn id="38" presetID="0" presetClass="path" presetSubtype="0" accel="50000" decel="50000" fill="hold" nodeType="afterEffect">
                                  <p:stCondLst>
                                    <p:cond delay="0"/>
                                  </p:stCondLst>
                                  <p:childTnLst>
                                    <p:animMotion origin="layout" path="M -0.05243 -0.20486 C -0.14166 -0.18981 -0.4408 -0.17453 -0.58715 -0.11412 C -0.73385 -0.0537 -0.86441 0.11713 -0.93298 0.15811 C -1.00156 0.19908 -0.98472 0.1375 -0.99826 0.13218 " pathEditMode="relative" rAng="0" ptsTypes="AAAA">
                                      <p:cBhvr>
                                        <p:cTn id="39" dur="2000" fill="hold"/>
                                        <p:tgtEl>
                                          <p:spTgt spid="4224"/>
                                        </p:tgtEl>
                                        <p:attrNameLst>
                                          <p:attrName>ppt_x</p:attrName>
                                          <p:attrName>ppt_y</p:attrName>
                                        </p:attrNameLst>
                                      </p:cBhvr>
                                      <p:rCtr x="-47292" y="18843"/>
                                    </p:animMotion>
                                  </p:childTnLst>
                                </p:cTn>
                              </p:par>
                              <p:par>
                                <p:cTn id="40" presetID="0" presetClass="path" presetSubtype="0" accel="50000" decel="50000" fill="hold" nodeType="withEffect">
                                  <p:stCondLst>
                                    <p:cond delay="500"/>
                                  </p:stCondLst>
                                  <p:childTnLst>
                                    <p:animMotion origin="layout" path="M -0.00833 -0.13311 C -0.09062 -0.12686 -0.37812 -0.0926 -0.50208 -0.09584 C -0.62604 -0.09908 -0.68125 -0.17176 -0.75174 -0.15232 C -0.82222 -0.13264 -0.88889 -0.01482 -0.925 0.02152 " pathEditMode="relative" rAng="0" ptsTypes="AAAA">
                                      <p:cBhvr>
                                        <p:cTn id="41" dur="2000" fill="hold"/>
                                        <p:tgtEl>
                                          <p:spTgt spid="4225"/>
                                        </p:tgtEl>
                                        <p:attrNameLst>
                                          <p:attrName>ppt_x</p:attrName>
                                          <p:attrName>ppt_y</p:attrName>
                                        </p:attrNameLst>
                                      </p:cBhvr>
                                      <p:rCtr x="-45833" y="6597"/>
                                    </p:animMotion>
                                  </p:childTnLst>
                                </p:cTn>
                              </p:par>
                            </p:childTnLst>
                          </p:cTn>
                        </p:par>
                        <p:par>
                          <p:cTn id="42" fill="hold">
                            <p:stCondLst>
                              <p:cond delay="10000"/>
                            </p:stCondLst>
                            <p:childTnLst>
                              <p:par>
                                <p:cTn id="43" presetID="22" presetClass="entr" presetSubtype="8" fill="hold" grpId="0" nodeType="afterEffect">
                                  <p:stCondLst>
                                    <p:cond delay="0"/>
                                  </p:stCondLst>
                                  <p:childTnLst>
                                    <p:set>
                                      <p:cBhvr>
                                        <p:cTn id="44" dur="1" fill="hold">
                                          <p:stCondLst>
                                            <p:cond delay="0"/>
                                          </p:stCondLst>
                                        </p:cTn>
                                        <p:tgtEl>
                                          <p:spTgt spid="4098"/>
                                        </p:tgtEl>
                                        <p:attrNameLst>
                                          <p:attrName>style.visibility</p:attrName>
                                        </p:attrNameLst>
                                      </p:cBhvr>
                                      <p:to>
                                        <p:strVal val="visible"/>
                                      </p:to>
                                    </p:set>
                                    <p:animEffect transition="in" filter="wipe(left)">
                                      <p:cBhvr>
                                        <p:cTn id="45" dur="1000"/>
                                        <p:tgtEl>
                                          <p:spTgt spid="4098"/>
                                        </p:tgtEl>
                                      </p:cBhvr>
                                    </p:animEffect>
                                  </p:childTnLst>
                                </p:cTn>
                              </p:par>
                            </p:childTnLst>
                          </p:cTn>
                        </p:par>
                        <p:par>
                          <p:cTn id="46" fill="hold">
                            <p:stCondLst>
                              <p:cond delay="11000"/>
                            </p:stCondLst>
                            <p:childTnLst>
                              <p:par>
                                <p:cTn id="47" presetID="22" presetClass="entr" presetSubtype="8" fill="hold" grpId="0" nodeType="afterEffect">
                                  <p:stCondLst>
                                    <p:cond delay="0"/>
                                  </p:stCondLst>
                                  <p:childTnLst>
                                    <p:set>
                                      <p:cBhvr>
                                        <p:cTn id="48" dur="1" fill="hold">
                                          <p:stCondLst>
                                            <p:cond delay="0"/>
                                          </p:stCondLst>
                                        </p:cTn>
                                        <p:tgtEl>
                                          <p:spTgt spid="4099">
                                            <p:txEl>
                                              <p:pRg st="0" end="0"/>
                                            </p:txEl>
                                          </p:spTgt>
                                        </p:tgtEl>
                                        <p:attrNameLst>
                                          <p:attrName>style.visibility</p:attrName>
                                        </p:attrNameLst>
                                      </p:cBhvr>
                                      <p:to>
                                        <p:strVal val="visible"/>
                                      </p:to>
                                    </p:set>
                                    <p:animEffect transition="in" filter="wipe(left)">
                                      <p:cBhvr>
                                        <p:cTn id="49"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3" grpId="0" animBg="1"/>
      <p:bldP spid="4098" grpId="0"/>
      <p:bldP spid="4099" grpId="0" build="p">
        <p:tmplLst>
          <p:tmpl lvl="1">
            <p:tnLst>
              <p:par>
                <p:cTn presetID="22" presetClass="entr" presetSubtype="8"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wipe(left)">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063A193-151D-48F6-ABE6-FDDB0BC0A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0164F13-48D1-4ADC-B1EB-3904AA61B63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95400"/>
            <a:ext cx="8229600" cy="5029200"/>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537325"/>
            <a:ext cx="2133600" cy="244475"/>
          </a:xfrm>
        </p:spPr>
        <p:txBody>
          <a:bodyPr/>
          <a:lstStyle>
            <a:lvl1pPr>
              <a:defRPr/>
            </a:lvl1pPr>
          </a:lstStyle>
          <a:p>
            <a:endParaRPr lang="en-US"/>
          </a:p>
        </p:txBody>
      </p:sp>
      <p:sp>
        <p:nvSpPr>
          <p:cNvPr id="5" name="Footer Placeholder 4"/>
          <p:cNvSpPr>
            <a:spLocks noGrp="1"/>
          </p:cNvSpPr>
          <p:nvPr>
            <p:ph type="ftr" sz="quarter" idx="11"/>
          </p:nvPr>
        </p:nvSpPr>
        <p:spPr>
          <a:xfrm>
            <a:off x="3124200" y="6537325"/>
            <a:ext cx="2895600" cy="2444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537325"/>
            <a:ext cx="2133600" cy="244475"/>
          </a:xfrm>
        </p:spPr>
        <p:txBody>
          <a:bodyPr/>
          <a:lstStyle>
            <a:lvl1pPr>
              <a:defRPr/>
            </a:lvl1pPr>
          </a:lstStyle>
          <a:p>
            <a:fld id="{37BA5889-3889-48EB-8ABB-7988F2FA738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B6F444-4353-4DA7-95C4-BBD8D857DB34}"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561CDB-809F-4F01-8B1D-FE5EAC24373D}" type="slidenum">
              <a:rPr lang="en-US"/>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FBBEBBD-17BD-4560-87E4-547DA4A47EB6}" type="slidenum">
              <a:rPr lang="en-US"/>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E4299E6-7C00-4D22-A89F-1F9B3615D595}" type="slidenum">
              <a:rPr lang="en-US"/>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5941182-25CA-4852-8295-F5606E806368}"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24D8CAD-8B7D-4421-84A6-58E0B706B09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A7A2312-82E8-4FE4-9A01-ADEF37E3AE1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3CDFB-B3A1-4232-AA4B-479C24C388B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3" name="Picture 19" descr="1"/>
          <p:cNvPicPr>
            <a:picLocks noChangeAspect="1" noChangeArrowheads="1"/>
          </p:cNvPicPr>
          <p:nvPr/>
        </p:nvPicPr>
        <p:blipFill>
          <a:blip r:embed="rId14"/>
          <a:srcRect b="38461"/>
          <a:stretch>
            <a:fillRect/>
          </a:stretch>
        </p:blipFill>
        <p:spPr bwMode="auto">
          <a:xfrm>
            <a:off x="0" y="6324600"/>
            <a:ext cx="9144000" cy="542925"/>
          </a:xfrm>
          <a:prstGeom prst="rect">
            <a:avLst/>
          </a:prstGeom>
          <a:noFill/>
        </p:spPr>
      </p:pic>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endParaRPr lang="en-US"/>
          </a:p>
        </p:txBody>
      </p:sp>
      <p:sp>
        <p:nvSpPr>
          <p:cNvPr id="1027" name="Rectangle 3"/>
          <p:cNvSpPr>
            <a:spLocks noGrp="1" noChangeArrowheads="1"/>
          </p:cNvSpPr>
          <p:nvPr>
            <p:ph type="body" idx="1"/>
          </p:nvPr>
        </p:nvSpPr>
        <p:spPr bwMode="auto">
          <a:xfrm>
            <a:off x="457200" y="1295400"/>
            <a:ext cx="82296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5373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bg1"/>
                </a:solidFill>
              </a:defRPr>
            </a:lvl1pPr>
          </a:lstStyle>
          <a:p>
            <a:endParaRPr lang="en-US"/>
          </a:p>
        </p:txBody>
      </p:sp>
      <p:sp>
        <p:nvSpPr>
          <p:cNvPr id="1029" name="Rectangle 5"/>
          <p:cNvSpPr>
            <a:spLocks noGrp="1" noChangeArrowheads="1"/>
          </p:cNvSpPr>
          <p:nvPr>
            <p:ph type="ftr" sz="quarter" idx="3"/>
          </p:nvPr>
        </p:nvSpPr>
        <p:spPr bwMode="auto">
          <a:xfrm>
            <a:off x="3124200" y="6537325"/>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chemeClr val="bg1"/>
                </a:solidFill>
              </a:defRPr>
            </a:lvl1pPr>
          </a:lstStyle>
          <a:p>
            <a:endParaRPr lang="en-US"/>
          </a:p>
        </p:txBody>
      </p:sp>
      <p:sp>
        <p:nvSpPr>
          <p:cNvPr id="1030" name="Rectangle 6"/>
          <p:cNvSpPr>
            <a:spLocks noGrp="1" noChangeArrowheads="1"/>
          </p:cNvSpPr>
          <p:nvPr>
            <p:ph type="sldNum" sz="quarter" idx="4"/>
          </p:nvPr>
        </p:nvSpPr>
        <p:spPr bwMode="auto">
          <a:xfrm>
            <a:off x="6553200" y="65373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bg1"/>
                </a:solidFill>
              </a:defRPr>
            </a:lvl1pPr>
          </a:lstStyle>
          <a:p>
            <a:fld id="{EE436440-C9A7-4386-89C9-F52B6C3604B3}" type="slidenum">
              <a:rPr lang="en-US"/>
              <a:pPr/>
              <a:t>‹#›</a:t>
            </a:fld>
            <a:endParaRPr lang="en-US"/>
          </a:p>
        </p:txBody>
      </p:sp>
      <p:pic>
        <p:nvPicPr>
          <p:cNvPr id="1033" name="Picture 9" descr="artplus_nature_naturalcity42_a"/>
          <p:cNvPicPr>
            <a:picLocks noChangeAspect="1" noChangeArrowheads="1"/>
          </p:cNvPicPr>
          <p:nvPr/>
        </p:nvPicPr>
        <p:blipFill>
          <a:blip r:embed="rId15" cstate="print"/>
          <a:srcRect/>
          <a:stretch>
            <a:fillRect/>
          </a:stretch>
        </p:blipFill>
        <p:spPr bwMode="auto">
          <a:xfrm>
            <a:off x="7891463" y="5935663"/>
            <a:ext cx="1235075" cy="833437"/>
          </a:xfrm>
          <a:prstGeom prst="rect">
            <a:avLst/>
          </a:prstGeom>
          <a:noFill/>
        </p:spPr>
      </p:pic>
      <p:pic>
        <p:nvPicPr>
          <p:cNvPr id="1034" name="Picture 10" descr="artplus_nature_naturalcity42_b"/>
          <p:cNvPicPr>
            <a:picLocks noChangeAspect="1" noChangeArrowheads="1"/>
          </p:cNvPicPr>
          <p:nvPr/>
        </p:nvPicPr>
        <p:blipFill>
          <a:blip r:embed="rId16" cstate="print"/>
          <a:srcRect/>
          <a:stretch>
            <a:fillRect/>
          </a:stretch>
        </p:blipFill>
        <p:spPr bwMode="auto">
          <a:xfrm>
            <a:off x="7981950" y="5916613"/>
            <a:ext cx="828675" cy="158750"/>
          </a:xfrm>
          <a:prstGeom prst="rect">
            <a:avLst/>
          </a:prstGeom>
          <a:noFill/>
        </p:spPr>
      </p:pic>
      <p:pic>
        <p:nvPicPr>
          <p:cNvPr id="1035" name="Picture 11" descr="artplus_nature_naturalcity42_e"/>
          <p:cNvPicPr>
            <a:picLocks noChangeAspect="1" noChangeArrowheads="1"/>
          </p:cNvPicPr>
          <p:nvPr/>
        </p:nvPicPr>
        <p:blipFill>
          <a:blip r:embed="rId17" cstate="print"/>
          <a:srcRect/>
          <a:stretch>
            <a:fillRect/>
          </a:stretch>
        </p:blipFill>
        <p:spPr bwMode="auto">
          <a:xfrm>
            <a:off x="8161338" y="5608638"/>
            <a:ext cx="430212" cy="463550"/>
          </a:xfrm>
          <a:prstGeom prst="rect">
            <a:avLst/>
          </a:prstGeom>
          <a:noFill/>
        </p:spPr>
      </p:pic>
      <p:pic>
        <p:nvPicPr>
          <p:cNvPr id="1036" name="Picture 12" descr="artplus_nature_naturalcity42_d"/>
          <p:cNvPicPr>
            <a:picLocks noChangeAspect="1" noChangeArrowheads="1"/>
          </p:cNvPicPr>
          <p:nvPr/>
        </p:nvPicPr>
        <p:blipFill>
          <a:blip r:embed="rId18" cstate="print"/>
          <a:srcRect/>
          <a:stretch>
            <a:fillRect/>
          </a:stretch>
        </p:blipFill>
        <p:spPr bwMode="auto">
          <a:xfrm>
            <a:off x="8102600" y="5849938"/>
            <a:ext cx="173038" cy="161925"/>
          </a:xfrm>
          <a:prstGeom prst="rect">
            <a:avLst/>
          </a:prstGeom>
          <a:noFill/>
        </p:spPr>
      </p:pic>
      <p:pic>
        <p:nvPicPr>
          <p:cNvPr id="1037" name="Picture 13" descr="artplus_nature_naturalcity42_i"/>
          <p:cNvPicPr>
            <a:picLocks noChangeAspect="1" noChangeArrowheads="1"/>
          </p:cNvPicPr>
          <p:nvPr/>
        </p:nvPicPr>
        <p:blipFill>
          <a:blip r:embed="rId19" cstate="print"/>
          <a:srcRect/>
          <a:stretch>
            <a:fillRect/>
          </a:stretch>
        </p:blipFill>
        <p:spPr bwMode="auto">
          <a:xfrm>
            <a:off x="8469313" y="5969000"/>
            <a:ext cx="461962" cy="244475"/>
          </a:xfrm>
          <a:prstGeom prst="rect">
            <a:avLst/>
          </a:prstGeom>
          <a:noFill/>
        </p:spPr>
      </p:pic>
      <p:pic>
        <p:nvPicPr>
          <p:cNvPr id="1038" name="Picture 14" descr="artplus_nature_naturalcity42_c"/>
          <p:cNvPicPr>
            <a:picLocks noChangeAspect="1" noChangeArrowheads="1"/>
          </p:cNvPicPr>
          <p:nvPr/>
        </p:nvPicPr>
        <p:blipFill>
          <a:blip r:embed="rId20" cstate="print"/>
          <a:srcRect/>
          <a:stretch>
            <a:fillRect/>
          </a:stretch>
        </p:blipFill>
        <p:spPr bwMode="auto">
          <a:xfrm>
            <a:off x="8562975" y="5943600"/>
            <a:ext cx="309563" cy="241300"/>
          </a:xfrm>
          <a:prstGeom prst="rect">
            <a:avLst/>
          </a:prstGeom>
          <a:noFill/>
        </p:spPr>
      </p:pic>
      <p:pic>
        <p:nvPicPr>
          <p:cNvPr id="1039" name="Picture 15" descr="artplus_nature_naturalcity42_f"/>
          <p:cNvPicPr>
            <a:picLocks noChangeAspect="1" noChangeArrowheads="1"/>
          </p:cNvPicPr>
          <p:nvPr/>
        </p:nvPicPr>
        <p:blipFill>
          <a:blip r:embed="rId21" cstate="print"/>
          <a:srcRect/>
          <a:stretch>
            <a:fillRect/>
          </a:stretch>
        </p:blipFill>
        <p:spPr bwMode="auto">
          <a:xfrm>
            <a:off x="7926388" y="6334125"/>
            <a:ext cx="1370012" cy="523875"/>
          </a:xfrm>
          <a:prstGeom prst="rect">
            <a:avLst/>
          </a:prstGeom>
          <a:noFill/>
        </p:spPr>
      </p:pic>
      <p:sp>
        <p:nvSpPr>
          <p:cNvPr id="1026" name="Rectangle 2"/>
          <p:cNvSpPr>
            <a:spLocks noGrp="1" noChangeArrowheads="1"/>
          </p:cNvSpPr>
          <p:nvPr>
            <p:ph type="title"/>
          </p:nvPr>
        </p:nvSpPr>
        <p:spPr bwMode="auto">
          <a:xfrm>
            <a:off x="457200" y="228600"/>
            <a:ext cx="8229600" cy="868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044" name="Picture 20" descr="a1"/>
          <p:cNvPicPr>
            <a:picLocks noChangeAspect="1" noChangeArrowheads="1"/>
          </p:cNvPicPr>
          <p:nvPr/>
        </p:nvPicPr>
        <p:blipFill>
          <a:blip r:embed="rId22"/>
          <a:srcRect/>
          <a:stretch>
            <a:fillRect/>
          </a:stretch>
        </p:blipFill>
        <p:spPr bwMode="auto">
          <a:xfrm>
            <a:off x="9625013" y="328613"/>
            <a:ext cx="942975" cy="1082675"/>
          </a:xfrm>
          <a:prstGeom prst="rect">
            <a:avLst/>
          </a:prstGeom>
          <a:noFill/>
        </p:spPr>
      </p:pic>
      <p:pic>
        <p:nvPicPr>
          <p:cNvPr id="1045" name="Picture 21" descr="b_1"/>
          <p:cNvPicPr>
            <a:picLocks noChangeAspect="1" noChangeArrowheads="1"/>
          </p:cNvPicPr>
          <p:nvPr/>
        </p:nvPicPr>
        <p:blipFill>
          <a:blip r:embed="rId23"/>
          <a:srcRect/>
          <a:stretch>
            <a:fillRect/>
          </a:stretch>
        </p:blipFill>
        <p:spPr bwMode="auto">
          <a:xfrm>
            <a:off x="-990600" y="1371600"/>
            <a:ext cx="825500" cy="358775"/>
          </a:xfrm>
          <a:prstGeom prst="rect">
            <a:avLst/>
          </a:prstGeom>
          <a:noFill/>
        </p:spPr>
      </p:pic>
      <p:sp>
        <p:nvSpPr>
          <p:cNvPr id="18" name="TextBox 17"/>
          <p:cNvSpPr txBox="1"/>
          <p:nvPr userDrawn="1"/>
        </p:nvSpPr>
        <p:spPr>
          <a:xfrm>
            <a:off x="0" y="6627168"/>
            <a:ext cx="1351652" cy="230832"/>
          </a:xfrm>
          <a:prstGeom prst="rect">
            <a:avLst/>
          </a:prstGeom>
          <a:noFill/>
        </p:spPr>
        <p:txBody>
          <a:bodyPr wrap="none" rtlCol="0">
            <a:spAutoFit/>
          </a:bodyPr>
          <a:lstStyle/>
          <a:p>
            <a:r>
              <a:rPr lang="en-US" sz="900" smtClean="0">
                <a:solidFill>
                  <a:schemeClr val="bg1"/>
                </a:solidFill>
                <a:latin typeface="+mn-lt"/>
              </a:rPr>
              <a:t>www.doan.somee.com</a:t>
            </a:r>
            <a:endParaRPr lang="en-US" sz="900">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wipe(down)">
                                      <p:cBhvr>
                                        <p:cTn id="7" dur="1000"/>
                                        <p:tgtEl>
                                          <p:spTgt spid="1039"/>
                                        </p:tgtEl>
                                      </p:cBhvr>
                                    </p:animEffect>
                                  </p:childTnLst>
                                </p:cTn>
                              </p:par>
                            </p:childTnLst>
                          </p:cTn>
                        </p:par>
                        <p:par>
                          <p:cTn id="8" fill="hold">
                            <p:stCondLst>
                              <p:cond delay="1000"/>
                            </p:stCondLst>
                            <p:childTnLst>
                              <p:par>
                                <p:cTn id="9" presetID="0" presetClass="path" presetSubtype="0" accel="50000" decel="50000" fill="hold" nodeType="afterEffect">
                                  <p:stCondLst>
                                    <p:cond delay="0"/>
                                  </p:stCondLst>
                                  <p:childTnLst>
                                    <p:animMotion origin="layout" path="M 3.33333E-6 -1.85185E-6 C -0.09045 -0.01597 -0.36945 -0.08727 -0.54306 -0.09537 C -0.71667 -0.10347 -0.93785 -0.05879 -1.04167 -0.04907 " pathEditMode="relative" rAng="0" ptsTypes="aaa">
                                      <p:cBhvr>
                                        <p:cTn id="10" dur="2000" fill="hold"/>
                                        <p:tgtEl>
                                          <p:spTgt spid="1044"/>
                                        </p:tgtEl>
                                        <p:attrNameLst>
                                          <p:attrName>ppt_x</p:attrName>
                                          <p:attrName>ppt_y</p:attrName>
                                        </p:attrNameLst>
                                      </p:cBhvr>
                                      <p:rCtr x="-52100" y="-5200"/>
                                    </p:animMotion>
                                  </p:childTnLst>
                                </p:cTn>
                              </p:par>
                            </p:childTnLst>
                          </p:cTn>
                        </p:par>
                        <p:par>
                          <p:cTn id="11" fill="hold">
                            <p:stCondLst>
                              <p:cond delay="3000"/>
                            </p:stCondLst>
                            <p:childTnLst>
                              <p:par>
                                <p:cTn id="12" presetID="0" presetClass="path" presetSubtype="0" accel="50000" decel="50000" fill="hold" nodeType="afterEffect">
                                  <p:stCondLst>
                                    <p:cond delay="0"/>
                                  </p:stCondLst>
                                  <p:childTnLst>
                                    <p:animMotion origin="layout" path="M -0.00348 0.05949 C 0.00625 0.0581 0.04097 0.0574 0.05399 0.05324 C 0.06701 0.04907 0.06632 0.04907 0.07638 0.03379 C 0.08628 0.01898 0.10538 -0.02269 0.11319 -0.03727 " pathEditMode="relative" rAng="0" ptsTypes="aaaa">
                                      <p:cBhvr>
                                        <p:cTn id="13" dur="2000" fill="hold"/>
                                        <p:tgtEl>
                                          <p:spTgt spid="1045"/>
                                        </p:tgtEl>
                                        <p:attrNameLst>
                                          <p:attrName>ppt_x</p:attrName>
                                          <p:attrName>ppt_y</p:attrName>
                                        </p:attrNameLst>
                                      </p:cBhvr>
                                      <p:rCtr x="5800" y="-4800"/>
                                    </p:animMotion>
                                  </p:childTnLst>
                                </p:cTn>
                              </p:par>
                              <p:par>
                                <p:cTn id="14" presetID="22" presetClass="entr" presetSubtype="8" fill="hold" grpId="0" nodeType="withEffect">
                                  <p:stCondLst>
                                    <p:cond delay="900"/>
                                  </p:stCondLst>
                                  <p:childTnLst>
                                    <p:set>
                                      <p:cBhvr>
                                        <p:cTn id="15" dur="1" fill="hold">
                                          <p:stCondLst>
                                            <p:cond delay="0"/>
                                          </p:stCondLst>
                                        </p:cTn>
                                        <p:tgtEl>
                                          <p:spTgt spid="1026"/>
                                        </p:tgtEl>
                                        <p:attrNameLst>
                                          <p:attrName>style.visibility</p:attrName>
                                        </p:attrNameLst>
                                      </p:cBhvr>
                                      <p:to>
                                        <p:strVal val="visible"/>
                                      </p:to>
                                    </p:set>
                                    <p:animEffect transition="in" filter="wipe(left)">
                                      <p:cBhvr>
                                        <p:cTn id="16"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ctr" rtl="0" eaLnBrk="1" fontAlgn="base" hangingPunct="1">
        <a:spcBef>
          <a:spcPct val="0"/>
        </a:spcBef>
        <a:spcAft>
          <a:spcPct val="0"/>
        </a:spcAft>
        <a:defRPr sz="4200" b="1" i="1">
          <a:solidFill>
            <a:schemeClr val="tx1"/>
          </a:solidFill>
          <a:latin typeface="+mj-lt"/>
          <a:ea typeface="+mj-ea"/>
          <a:cs typeface="+mj-cs"/>
        </a:defRPr>
      </a:lvl1pPr>
      <a:lvl2pPr algn="ctr" rtl="0" eaLnBrk="1" fontAlgn="base" hangingPunct="1">
        <a:spcBef>
          <a:spcPct val="0"/>
        </a:spcBef>
        <a:spcAft>
          <a:spcPct val="0"/>
        </a:spcAft>
        <a:defRPr sz="4200" b="1" i="1">
          <a:solidFill>
            <a:schemeClr val="tx1"/>
          </a:solidFill>
          <a:latin typeface="Arial" charset="0"/>
        </a:defRPr>
      </a:lvl2pPr>
      <a:lvl3pPr algn="ctr" rtl="0" eaLnBrk="1" fontAlgn="base" hangingPunct="1">
        <a:spcBef>
          <a:spcPct val="0"/>
        </a:spcBef>
        <a:spcAft>
          <a:spcPct val="0"/>
        </a:spcAft>
        <a:defRPr sz="4200" b="1" i="1">
          <a:solidFill>
            <a:schemeClr val="tx1"/>
          </a:solidFill>
          <a:latin typeface="Arial" charset="0"/>
        </a:defRPr>
      </a:lvl3pPr>
      <a:lvl4pPr algn="ctr" rtl="0" eaLnBrk="1" fontAlgn="base" hangingPunct="1">
        <a:spcBef>
          <a:spcPct val="0"/>
        </a:spcBef>
        <a:spcAft>
          <a:spcPct val="0"/>
        </a:spcAft>
        <a:defRPr sz="4200" b="1" i="1">
          <a:solidFill>
            <a:schemeClr val="tx1"/>
          </a:solidFill>
          <a:latin typeface="Arial" charset="0"/>
        </a:defRPr>
      </a:lvl4pPr>
      <a:lvl5pPr algn="ctr" rtl="0" eaLnBrk="1" fontAlgn="base" hangingPunct="1">
        <a:spcBef>
          <a:spcPct val="0"/>
        </a:spcBef>
        <a:spcAft>
          <a:spcPct val="0"/>
        </a:spcAft>
        <a:defRPr sz="4200" b="1" i="1">
          <a:solidFill>
            <a:schemeClr val="tx1"/>
          </a:solidFill>
          <a:latin typeface="Arial"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p:titleStyle>
    <p:bodyStyle>
      <a:lvl1pPr marL="342900" indent="-342900" algn="l" rtl="0" eaLnBrk="1" fontAlgn="base" hangingPunct="1">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ideo" Target="https://www.youtube.com/embed/yHV4mTei-IQ"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0.png"/><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3" Type="http://schemas.openxmlformats.org/officeDocument/2006/relationships/hyperlink" Target="https://code.google.com/apis/console"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ftr" sz="quarter" idx="3"/>
          </p:nvPr>
        </p:nvSpPr>
        <p:spPr>
          <a:xfrm>
            <a:off x="0" y="6613525"/>
            <a:ext cx="2286000" cy="168275"/>
          </a:xfrm>
        </p:spPr>
        <p:txBody>
          <a:bodyPr/>
          <a:lstStyle/>
          <a:p>
            <a:pPr algn="l"/>
            <a:r>
              <a:rPr lang="en-US" smtClean="0"/>
              <a:t>www.doan.somee.com</a:t>
            </a:r>
            <a:endParaRPr lang="en-US"/>
          </a:p>
        </p:txBody>
      </p:sp>
      <p:sp>
        <p:nvSpPr>
          <p:cNvPr id="2050" name="Rectangle 2"/>
          <p:cNvSpPr>
            <a:spLocks noGrp="1" noChangeArrowheads="1"/>
          </p:cNvSpPr>
          <p:nvPr>
            <p:ph type="ctrTitle"/>
          </p:nvPr>
        </p:nvSpPr>
        <p:spPr>
          <a:xfrm>
            <a:off x="1676400" y="1177925"/>
            <a:ext cx="6477000" cy="1752600"/>
          </a:xfrm>
        </p:spPr>
        <p:txBody>
          <a:bodyPr/>
          <a:lstStyle/>
          <a:p>
            <a:pPr algn="ctr"/>
            <a:r>
              <a:rPr lang="en-US" sz="2400" i="0" dirty="0" smtClean="0">
                <a:solidFill>
                  <a:srgbClr val="002060"/>
                </a:solidFill>
              </a:rPr>
              <a:t>BÁO CÁO ĐỒ ÁN TỐT NGHIỆP  </a:t>
            </a:r>
            <a:br>
              <a:rPr lang="en-US" sz="2400" i="0" dirty="0" smtClean="0">
                <a:solidFill>
                  <a:srgbClr val="002060"/>
                </a:solidFill>
              </a:rPr>
            </a:br>
            <a:endParaRPr lang="en-US" sz="2000" b="0" dirty="0">
              <a:solidFill>
                <a:srgbClr val="002060"/>
              </a:solidFill>
            </a:endParaRPr>
          </a:p>
        </p:txBody>
      </p:sp>
      <p:sp>
        <p:nvSpPr>
          <p:cNvPr id="6" name="Text Box 7"/>
          <p:cNvSpPr txBox="1">
            <a:spLocks noChangeArrowheads="1"/>
          </p:cNvSpPr>
          <p:nvPr/>
        </p:nvSpPr>
        <p:spPr bwMode="auto">
          <a:xfrm>
            <a:off x="2514600" y="152400"/>
            <a:ext cx="464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dirty="0">
                <a:solidFill>
                  <a:schemeClr val="bg1"/>
                </a:solidFill>
              </a:rPr>
              <a:t>TRƯỜNG ĐẠI HỌC NHA TRANG</a:t>
            </a:r>
          </a:p>
        </p:txBody>
      </p:sp>
      <p:sp>
        <p:nvSpPr>
          <p:cNvPr id="7" name="Text Box 8"/>
          <p:cNvSpPr txBox="1">
            <a:spLocks noChangeArrowheads="1"/>
          </p:cNvSpPr>
          <p:nvPr/>
        </p:nvSpPr>
        <p:spPr bwMode="auto">
          <a:xfrm>
            <a:off x="2690813" y="571500"/>
            <a:ext cx="419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dirty="0">
                <a:solidFill>
                  <a:schemeClr val="bg1"/>
                </a:solidFill>
              </a:rPr>
              <a:t>KHOA CÔNG NGHỆ THÔNG TIN</a:t>
            </a:r>
          </a:p>
        </p:txBody>
      </p:sp>
      <p:sp>
        <p:nvSpPr>
          <p:cNvPr id="13" name="Rectangle 5"/>
          <p:cNvSpPr txBox="1">
            <a:spLocks noChangeArrowheads="1"/>
          </p:cNvSpPr>
          <p:nvPr/>
        </p:nvSpPr>
        <p:spPr bwMode="auto">
          <a:xfrm>
            <a:off x="6858000" y="6576755"/>
            <a:ext cx="22860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err="1" smtClean="0"/>
              <a:t>Nha</a:t>
            </a:r>
            <a:r>
              <a:rPr lang="en-US" dirty="0" smtClean="0"/>
              <a:t> </a:t>
            </a:r>
            <a:r>
              <a:rPr lang="en-US" dirty="0" err="1" smtClean="0"/>
              <a:t>Trang</a:t>
            </a:r>
            <a:r>
              <a:rPr lang="en-US" dirty="0" smtClean="0"/>
              <a:t>, </a:t>
            </a:r>
            <a:r>
              <a:rPr lang="en-US" dirty="0" err="1" smtClean="0"/>
              <a:t>tháng</a:t>
            </a:r>
            <a:r>
              <a:rPr lang="en-US" dirty="0" smtClean="0"/>
              <a:t> 6 </a:t>
            </a:r>
            <a:r>
              <a:rPr lang="en-US" dirty="0" err="1" smtClean="0"/>
              <a:t>năm</a:t>
            </a:r>
            <a:r>
              <a:rPr lang="en-US" dirty="0" smtClean="0"/>
              <a:t> 2014</a:t>
            </a:r>
            <a:endParaRPr lang="en-US" dirty="0"/>
          </a:p>
        </p:txBody>
      </p:sp>
      <p:sp>
        <p:nvSpPr>
          <p:cNvPr id="14" name="Rectangle 2"/>
          <p:cNvSpPr txBox="1">
            <a:spLocks noChangeArrowheads="1"/>
          </p:cNvSpPr>
          <p:nvPr/>
        </p:nvSpPr>
        <p:spPr bwMode="auto">
          <a:xfrm>
            <a:off x="152400" y="5181600"/>
            <a:ext cx="5105400" cy="13951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300" b="1" i="1">
                <a:solidFill>
                  <a:schemeClr val="bg1"/>
                </a:solidFill>
                <a:latin typeface="+mj-lt"/>
                <a:ea typeface="+mj-ea"/>
                <a:cs typeface="+mj-cs"/>
              </a:defRPr>
            </a:lvl1pPr>
            <a:lvl2pPr algn="ctr" rtl="0" eaLnBrk="1" fontAlgn="base" hangingPunct="1">
              <a:spcBef>
                <a:spcPct val="0"/>
              </a:spcBef>
              <a:spcAft>
                <a:spcPct val="0"/>
              </a:spcAft>
              <a:defRPr sz="4200" b="1" i="1">
                <a:solidFill>
                  <a:schemeClr val="tx1"/>
                </a:solidFill>
                <a:latin typeface="Arial" charset="0"/>
              </a:defRPr>
            </a:lvl2pPr>
            <a:lvl3pPr algn="ctr" rtl="0" eaLnBrk="1" fontAlgn="base" hangingPunct="1">
              <a:spcBef>
                <a:spcPct val="0"/>
              </a:spcBef>
              <a:spcAft>
                <a:spcPct val="0"/>
              </a:spcAft>
              <a:defRPr sz="4200" b="1" i="1">
                <a:solidFill>
                  <a:schemeClr val="tx1"/>
                </a:solidFill>
                <a:latin typeface="Arial" charset="0"/>
              </a:defRPr>
            </a:lvl3pPr>
            <a:lvl4pPr algn="ctr" rtl="0" eaLnBrk="1" fontAlgn="base" hangingPunct="1">
              <a:spcBef>
                <a:spcPct val="0"/>
              </a:spcBef>
              <a:spcAft>
                <a:spcPct val="0"/>
              </a:spcAft>
              <a:defRPr sz="4200" b="1" i="1">
                <a:solidFill>
                  <a:schemeClr val="tx1"/>
                </a:solidFill>
                <a:latin typeface="Arial" charset="0"/>
              </a:defRPr>
            </a:lvl4pPr>
            <a:lvl5pPr algn="ctr" rtl="0" eaLnBrk="1" fontAlgn="base" hangingPunct="1">
              <a:spcBef>
                <a:spcPct val="0"/>
              </a:spcBef>
              <a:spcAft>
                <a:spcPct val="0"/>
              </a:spcAft>
              <a:defRPr sz="4200" b="1" i="1">
                <a:solidFill>
                  <a:schemeClr val="tx1"/>
                </a:solidFill>
                <a:latin typeface="Arial"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a:lstStyle>
          <a:p>
            <a:r>
              <a:rPr lang="en-US" altLang="en-US" sz="1600" dirty="0"/>
              <a:t>GVHD :  </a:t>
            </a:r>
            <a:r>
              <a:rPr lang="en-US" altLang="en-US" sz="1600" dirty="0" err="1" smtClean="0"/>
              <a:t>Ths</a:t>
            </a:r>
            <a:r>
              <a:rPr lang="en-US" altLang="en-US" sz="1600" dirty="0"/>
              <a:t>. </a:t>
            </a:r>
            <a:r>
              <a:rPr lang="en-US" altLang="en-US" sz="1600" dirty="0" err="1"/>
              <a:t>Nguyễn</a:t>
            </a:r>
            <a:r>
              <a:rPr lang="en-US" altLang="en-US" sz="1600" dirty="0"/>
              <a:t> </a:t>
            </a:r>
            <a:r>
              <a:rPr lang="en-US" altLang="en-US" sz="1600" dirty="0" err="1"/>
              <a:t>Thủy</a:t>
            </a:r>
            <a:r>
              <a:rPr lang="en-US" altLang="en-US" sz="1600" dirty="0"/>
              <a:t> </a:t>
            </a:r>
            <a:r>
              <a:rPr lang="en-US" altLang="en-US" sz="1600" dirty="0" err="1"/>
              <a:t>Đoan</a:t>
            </a:r>
            <a:r>
              <a:rPr lang="en-US" altLang="en-US" sz="1600" dirty="0"/>
              <a:t> </a:t>
            </a:r>
            <a:r>
              <a:rPr lang="en-US" altLang="en-US" sz="1600" dirty="0" err="1"/>
              <a:t>Trang</a:t>
            </a:r>
            <a:endParaRPr lang="en-US" altLang="en-US" sz="1600" dirty="0"/>
          </a:p>
          <a:p>
            <a:r>
              <a:rPr lang="en-US" altLang="en-US" sz="1600" dirty="0" smtClean="0"/>
              <a:t>SVTH :  </a:t>
            </a:r>
            <a:r>
              <a:rPr lang="en-US" altLang="en-US" sz="1600" dirty="0" err="1"/>
              <a:t>Nguyễn</a:t>
            </a:r>
            <a:r>
              <a:rPr lang="en-US" altLang="en-US" sz="1600" dirty="0"/>
              <a:t> </a:t>
            </a:r>
            <a:r>
              <a:rPr lang="en-US" altLang="en-US" sz="1600" dirty="0" err="1" smtClean="0"/>
              <a:t>Mạnh</a:t>
            </a:r>
            <a:r>
              <a:rPr lang="en-US" altLang="en-US" sz="1600" dirty="0" smtClean="0"/>
              <a:t> </a:t>
            </a:r>
            <a:r>
              <a:rPr lang="en-US" altLang="en-US" sz="1600" dirty="0" err="1" smtClean="0"/>
              <a:t>Hùng</a:t>
            </a:r>
            <a:endParaRPr lang="en-US" altLang="en-US" sz="1600" dirty="0"/>
          </a:p>
          <a:p>
            <a:r>
              <a:rPr lang="en-US" altLang="en-US" sz="1600" dirty="0" smtClean="0"/>
              <a:t>             </a:t>
            </a:r>
            <a:r>
              <a:rPr lang="en-US" altLang="en-US" sz="1600" dirty="0" err="1" smtClean="0"/>
              <a:t>Nguyễn</a:t>
            </a:r>
            <a:r>
              <a:rPr lang="en-US" altLang="en-US" sz="1600" dirty="0" smtClean="0"/>
              <a:t> </a:t>
            </a:r>
            <a:r>
              <a:rPr lang="en-US" altLang="en-US" sz="1600" dirty="0" err="1"/>
              <a:t>Thi</a:t>
            </a:r>
            <a:r>
              <a:rPr lang="en-US" altLang="en-US" sz="1600" dirty="0"/>
              <a:t>̣ </a:t>
            </a:r>
            <a:r>
              <a:rPr lang="en-US" altLang="en-US" sz="1600" dirty="0" err="1" smtClean="0"/>
              <a:t>Lãnh</a:t>
            </a:r>
            <a:endParaRPr lang="en-US" altLang="en-US" sz="1600" dirty="0"/>
          </a:p>
          <a:p>
            <a:r>
              <a:rPr lang="en-US" altLang="en-US" sz="1600" dirty="0" err="1"/>
              <a:t>Lớp</a:t>
            </a:r>
            <a:r>
              <a:rPr lang="en-US" altLang="en-US" sz="1600" dirty="0"/>
              <a:t>   : </a:t>
            </a:r>
            <a:r>
              <a:rPr lang="en-US" altLang="en-US" sz="1600" dirty="0" smtClean="0"/>
              <a:t>52TH</a:t>
            </a:r>
            <a:endParaRPr lang="en-US" altLang="en-US" sz="1600" dirty="0"/>
          </a:p>
          <a:p>
            <a:endParaRPr lang="en-US" sz="2000" b="0" kern="0" dirty="0"/>
          </a:p>
        </p:txBody>
      </p:sp>
      <p:sp>
        <p:nvSpPr>
          <p:cNvPr id="8" name="Rectangle 2"/>
          <p:cNvSpPr txBox="1">
            <a:spLocks noChangeArrowheads="1"/>
          </p:cNvSpPr>
          <p:nvPr/>
        </p:nvSpPr>
        <p:spPr bwMode="auto">
          <a:xfrm>
            <a:off x="152400" y="2407081"/>
            <a:ext cx="8839200" cy="1752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300" b="1" i="1">
                <a:solidFill>
                  <a:schemeClr val="bg1"/>
                </a:solidFill>
                <a:latin typeface="+mj-lt"/>
                <a:ea typeface="+mj-ea"/>
                <a:cs typeface="+mj-cs"/>
              </a:defRPr>
            </a:lvl1pPr>
            <a:lvl2pPr algn="ctr" rtl="0" eaLnBrk="1" fontAlgn="base" hangingPunct="1">
              <a:spcBef>
                <a:spcPct val="0"/>
              </a:spcBef>
              <a:spcAft>
                <a:spcPct val="0"/>
              </a:spcAft>
              <a:defRPr sz="4200" b="1" i="1">
                <a:solidFill>
                  <a:schemeClr val="tx1"/>
                </a:solidFill>
                <a:latin typeface="Arial" charset="0"/>
              </a:defRPr>
            </a:lvl2pPr>
            <a:lvl3pPr algn="ctr" rtl="0" eaLnBrk="1" fontAlgn="base" hangingPunct="1">
              <a:spcBef>
                <a:spcPct val="0"/>
              </a:spcBef>
              <a:spcAft>
                <a:spcPct val="0"/>
              </a:spcAft>
              <a:defRPr sz="4200" b="1" i="1">
                <a:solidFill>
                  <a:schemeClr val="tx1"/>
                </a:solidFill>
                <a:latin typeface="Arial" charset="0"/>
              </a:defRPr>
            </a:lvl3pPr>
            <a:lvl4pPr algn="ctr" rtl="0" eaLnBrk="1" fontAlgn="base" hangingPunct="1">
              <a:spcBef>
                <a:spcPct val="0"/>
              </a:spcBef>
              <a:spcAft>
                <a:spcPct val="0"/>
              </a:spcAft>
              <a:defRPr sz="4200" b="1" i="1">
                <a:solidFill>
                  <a:schemeClr val="tx1"/>
                </a:solidFill>
                <a:latin typeface="Arial" charset="0"/>
              </a:defRPr>
            </a:lvl4pPr>
            <a:lvl5pPr algn="ctr" rtl="0" eaLnBrk="1" fontAlgn="base" hangingPunct="1">
              <a:spcBef>
                <a:spcPct val="0"/>
              </a:spcBef>
              <a:spcAft>
                <a:spcPct val="0"/>
              </a:spcAft>
              <a:defRPr sz="4200" b="1" i="1">
                <a:solidFill>
                  <a:schemeClr val="tx1"/>
                </a:solidFill>
                <a:latin typeface="Arial"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a:lstStyle>
          <a:p>
            <a:pPr algn="ctr"/>
            <a:r>
              <a:rPr lang="vi-VN" sz="2800" kern="0" dirty="0" smtClean="0">
                <a:solidFill>
                  <a:schemeClr val="accent4"/>
                </a:solidFill>
              </a:rPr>
              <a:t>XÂY DỰNG </a:t>
            </a:r>
            <a:r>
              <a:rPr lang="en-US" sz="2800" kern="0" dirty="0" smtClean="0">
                <a:solidFill>
                  <a:schemeClr val="accent4"/>
                </a:solidFill>
              </a:rPr>
              <a:t>WEBSITE</a:t>
            </a:r>
            <a:r>
              <a:rPr lang="vi-VN" sz="2800" kern="0" dirty="0" smtClean="0">
                <a:solidFill>
                  <a:schemeClr val="accent4"/>
                </a:solidFill>
              </a:rPr>
              <a:t> QUẢN LÝ</a:t>
            </a:r>
            <a:r>
              <a:rPr lang="en-US" sz="2800" kern="0" dirty="0" smtClean="0">
                <a:solidFill>
                  <a:schemeClr val="accent4"/>
                </a:solidFill>
              </a:rPr>
              <a:t> HỆ THỐNG</a:t>
            </a:r>
            <a:br>
              <a:rPr lang="en-US" sz="2800" kern="0" dirty="0" smtClean="0">
                <a:solidFill>
                  <a:schemeClr val="accent4"/>
                </a:solidFill>
              </a:rPr>
            </a:br>
            <a:r>
              <a:rPr lang="en-US" sz="2800" kern="0" dirty="0" smtClean="0">
                <a:solidFill>
                  <a:schemeClr val="accent4"/>
                </a:solidFill>
              </a:rPr>
              <a:t>NHÀ PHÂN PHỐI</a:t>
            </a:r>
            <a:r>
              <a:rPr lang="vi-VN" sz="2800" kern="0" dirty="0" smtClean="0">
                <a:solidFill>
                  <a:schemeClr val="accent4"/>
                </a:solidFill>
              </a:rPr>
              <a:t> KINH DOANH THEO MẠNG </a:t>
            </a:r>
            <a:r>
              <a:rPr lang="en-US" sz="2800" kern="0" dirty="0" smtClean="0">
                <a:solidFill>
                  <a:schemeClr val="accent4"/>
                </a:solidFill>
              </a:rPr>
              <a:t/>
            </a:r>
            <a:br>
              <a:rPr lang="en-US" sz="2800" kern="0" dirty="0" smtClean="0">
                <a:solidFill>
                  <a:schemeClr val="accent4"/>
                </a:solidFill>
              </a:rPr>
            </a:br>
            <a:r>
              <a:rPr lang="vi-VN" sz="2800" kern="0" dirty="0" smtClean="0">
                <a:solidFill>
                  <a:schemeClr val="accent4"/>
                </a:solidFill>
              </a:rPr>
              <a:t>(MULTI</a:t>
            </a:r>
            <a:r>
              <a:rPr lang="en-US" sz="2800" kern="0" dirty="0" smtClean="0">
                <a:solidFill>
                  <a:schemeClr val="accent4"/>
                </a:solidFill>
              </a:rPr>
              <a:t>-</a:t>
            </a:r>
            <a:r>
              <a:rPr lang="vi-VN" sz="2800" kern="0" dirty="0" smtClean="0">
                <a:solidFill>
                  <a:schemeClr val="accent4"/>
                </a:solidFill>
              </a:rPr>
              <a:t>LEVEL MARKETING)</a:t>
            </a:r>
            <a:endParaRPr lang="en-US" sz="2800" kern="0" dirty="0">
              <a:solidFill>
                <a:schemeClr val="accent4"/>
              </a:solidFill>
            </a:endParaRPr>
          </a:p>
        </p:txBody>
      </p:sp>
      <p:sp>
        <p:nvSpPr>
          <p:cNvPr id="9" name="Oval 10" descr="logo"/>
          <p:cNvSpPr>
            <a:spLocks noChangeArrowheads="1"/>
          </p:cNvSpPr>
          <p:nvPr/>
        </p:nvSpPr>
        <p:spPr bwMode="auto">
          <a:xfrm>
            <a:off x="0" y="0"/>
            <a:ext cx="1473200" cy="1371600"/>
          </a:xfrm>
          <a:prstGeom prst="ellipse">
            <a:avLst/>
          </a:prstGeom>
          <a:blipFill dpi="0" rotWithShape="1">
            <a:blip r:embed="rId2"/>
            <a:srcRect/>
            <a:stretch>
              <a:fillRect/>
            </a:stretch>
          </a:blipFill>
          <a:ln w="28575">
            <a:solidFill>
              <a:srgbClr val="800080"/>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smtClean="0"/>
              <a:t>II.3 </a:t>
            </a:r>
            <a:r>
              <a:rPr lang="en-US" sz="4300" dirty="0" smtClean="0"/>
              <a:t>Hệ </a:t>
            </a:r>
            <a:r>
              <a:rPr lang="en-US" sz="4300" dirty="0"/>
              <a:t>thống chương trình</a:t>
            </a:r>
          </a:p>
        </p:txBody>
      </p:sp>
      <p:sp>
        <p:nvSpPr>
          <p:cNvPr id="5" name="Text Box 6"/>
          <p:cNvSpPr txBox="1">
            <a:spLocks noChangeArrowheads="1"/>
          </p:cNvSpPr>
          <p:nvPr/>
        </p:nvSpPr>
        <p:spPr bwMode="auto">
          <a:xfrm>
            <a:off x="1152525" y="2052935"/>
            <a:ext cx="45191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Hệ thống khi chưa đăng nhập</a:t>
            </a:r>
            <a:endParaRPr lang="en-US" altLang="en-US" sz="2400" b="1" i="1" dirty="0">
              <a:solidFill>
                <a:srgbClr val="0000FF"/>
              </a:solidFill>
              <a:latin typeface="Arial" panose="020B0604020202020204" pitchFamily="34" charset="0"/>
            </a:endParaRPr>
          </a:p>
        </p:txBody>
      </p:sp>
      <p:sp>
        <p:nvSpPr>
          <p:cNvPr id="6" name="Text Box 7"/>
          <p:cNvSpPr txBox="1">
            <a:spLocks noChangeArrowheads="1"/>
          </p:cNvSpPr>
          <p:nvPr/>
        </p:nvSpPr>
        <p:spPr bwMode="auto">
          <a:xfrm>
            <a:off x="1157288" y="3276600"/>
            <a:ext cx="41280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Hệ thống khi đã đăng nhập</a:t>
            </a:r>
            <a:endParaRPr lang="en-US" altLang="en-US" sz="2400" b="1" i="1" dirty="0">
              <a:solidFill>
                <a:srgbClr val="0000FF"/>
              </a:solidFill>
              <a:latin typeface="Arial" panose="020B0604020202020204" pitchFamily="34" charset="0"/>
            </a:endParaRPr>
          </a:p>
        </p:txBody>
      </p:sp>
      <p:sp>
        <p:nvSpPr>
          <p:cNvPr id="7" name="Text Box 9"/>
          <p:cNvSpPr txBox="1">
            <a:spLocks noChangeArrowheads="1"/>
          </p:cNvSpPr>
          <p:nvPr/>
        </p:nvSpPr>
        <p:spPr bwMode="auto">
          <a:xfrm>
            <a:off x="1152525" y="4491335"/>
            <a:ext cx="32592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Các trang chức năng</a:t>
            </a:r>
            <a:endParaRPr lang="en-US" altLang="en-US" sz="2400" b="1" i="1" dirty="0">
              <a:solidFill>
                <a:srgbClr val="0000FF"/>
              </a:solidFill>
              <a:latin typeface="Arial" panose="020B0604020202020204" pitchFamily="34" charset="0"/>
            </a:endParaRPr>
          </a:p>
        </p:txBody>
      </p:sp>
      <p:grpSp>
        <p:nvGrpSpPr>
          <p:cNvPr id="8" name="Group 17"/>
          <p:cNvGrpSpPr>
            <a:grpSpLocks/>
          </p:cNvGrpSpPr>
          <p:nvPr/>
        </p:nvGrpSpPr>
        <p:grpSpPr bwMode="auto">
          <a:xfrm>
            <a:off x="781050" y="2057400"/>
            <a:ext cx="431800" cy="393700"/>
            <a:chOff x="1110" y="2656"/>
            <a:chExt cx="1549" cy="1351"/>
          </a:xfrm>
        </p:grpSpPr>
        <p:sp>
          <p:nvSpPr>
            <p:cNvPr id="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1"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2">
                    <a:lumMod val="75000"/>
                  </a:schemeClr>
                </a:gs>
                <a:gs pos="100000">
                  <a:schemeClr val="accent4">
                    <a:lumMod val="50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grpSp>
        <p:nvGrpSpPr>
          <p:cNvPr id="12" name="Group 7"/>
          <p:cNvGrpSpPr>
            <a:grpSpLocks/>
          </p:cNvGrpSpPr>
          <p:nvPr/>
        </p:nvGrpSpPr>
        <p:grpSpPr bwMode="auto">
          <a:xfrm>
            <a:off x="782638" y="3352800"/>
            <a:ext cx="431800" cy="393700"/>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5" name="AutoShape 10"/>
            <p:cNvSpPr>
              <a:spLocks noChangeArrowheads="1"/>
            </p:cNvSpPr>
            <p:nvPr/>
          </p:nvSpPr>
          <p:spPr bwMode="gray">
            <a:xfrm>
              <a:off x="3265" y="2738"/>
              <a:ext cx="1350"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6" name="Text Box 13"/>
          <p:cNvSpPr txBox="1">
            <a:spLocks noChangeArrowheads="1"/>
          </p:cNvSpPr>
          <p:nvPr/>
        </p:nvSpPr>
        <p:spPr bwMode="gray">
          <a:xfrm>
            <a:off x="823103" y="2070100"/>
            <a:ext cx="317500"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1</a:t>
            </a:r>
          </a:p>
        </p:txBody>
      </p:sp>
      <p:sp>
        <p:nvSpPr>
          <p:cNvPr id="17" name="Text Box 13"/>
          <p:cNvSpPr txBox="1">
            <a:spLocks noChangeArrowheads="1"/>
          </p:cNvSpPr>
          <p:nvPr/>
        </p:nvSpPr>
        <p:spPr bwMode="gray">
          <a:xfrm>
            <a:off x="866786" y="3352800"/>
            <a:ext cx="255587" cy="366713"/>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2</a:t>
            </a:r>
          </a:p>
        </p:txBody>
      </p:sp>
      <p:grpSp>
        <p:nvGrpSpPr>
          <p:cNvPr id="18" name="Group 17"/>
          <p:cNvGrpSpPr>
            <a:grpSpLocks/>
          </p:cNvGrpSpPr>
          <p:nvPr/>
        </p:nvGrpSpPr>
        <p:grpSpPr bwMode="auto">
          <a:xfrm>
            <a:off x="762000" y="4559300"/>
            <a:ext cx="431800" cy="393700"/>
            <a:chOff x="1110" y="2656"/>
            <a:chExt cx="1549" cy="1351"/>
          </a:xfrm>
        </p:grpSpPr>
        <p:sp>
          <p:nvSpPr>
            <p:cNvPr id="1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2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21"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6">
                    <a:lumMod val="60000"/>
                    <a:lumOff val="40000"/>
                  </a:schemeClr>
                </a:gs>
                <a:gs pos="100000">
                  <a:schemeClr val="accent6">
                    <a:lumMod val="75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22" name="Text Box 13"/>
          <p:cNvSpPr txBox="1">
            <a:spLocks noChangeArrowheads="1"/>
          </p:cNvSpPr>
          <p:nvPr/>
        </p:nvSpPr>
        <p:spPr bwMode="gray">
          <a:xfrm>
            <a:off x="851678" y="4572000"/>
            <a:ext cx="255587"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3</a:t>
            </a:r>
          </a:p>
        </p:txBody>
      </p:sp>
    </p:spTree>
    <p:extLst>
      <p:ext uri="{BB962C8B-B14F-4D97-AF65-F5344CB8AC3E}">
        <p14:creationId xmlns:p14="http://schemas.microsoft.com/office/powerpoint/2010/main" val="402464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smtClean="0"/>
              <a:t>III. </a:t>
            </a:r>
            <a:r>
              <a:rPr lang="en-US" sz="4300" dirty="0" smtClean="0"/>
              <a:t>Giới thiệu website</a:t>
            </a:r>
            <a:endParaRPr lang="en-US" sz="4300" dirty="0"/>
          </a:p>
        </p:txBody>
      </p:sp>
      <p:pic>
        <p:nvPicPr>
          <p:cNvPr id="3" name="yHV4mTei-IQ"/>
          <p:cNvPicPr>
            <a:picLocks noRot="1" noChangeAspect="1"/>
          </p:cNvPicPr>
          <p:nvPr>
            <a:videoFile r:link="rId1"/>
          </p:nvPr>
        </p:nvPicPr>
        <p:blipFill>
          <a:blip r:embed="rId3"/>
          <a:stretch>
            <a:fillRect/>
          </a:stretch>
        </p:blipFill>
        <p:spPr>
          <a:xfrm>
            <a:off x="0" y="1285875"/>
            <a:ext cx="9144000" cy="5143500"/>
          </a:xfrm>
          <a:prstGeom prst="rect">
            <a:avLst/>
          </a:prstGeom>
        </p:spPr>
      </p:pic>
    </p:spTree>
    <p:extLst>
      <p:ext uri="{BB962C8B-B14F-4D97-AF65-F5344CB8AC3E}">
        <p14:creationId xmlns:p14="http://schemas.microsoft.com/office/powerpoint/2010/main" val="383583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300" smtClean="0"/>
              <a:t>IV</a:t>
            </a:r>
            <a:r>
              <a:rPr lang="en-US" sz="4300" dirty="0" smtClean="0"/>
              <a:t>. </a:t>
            </a:r>
            <a:r>
              <a:rPr lang="en-US" sz="4300" dirty="0" err="1" smtClean="0"/>
              <a:t>Kết</a:t>
            </a:r>
            <a:r>
              <a:rPr lang="en-US" sz="4300" dirty="0" smtClean="0"/>
              <a:t> </a:t>
            </a:r>
            <a:r>
              <a:rPr lang="en-US" sz="4300" dirty="0" err="1" smtClean="0"/>
              <a:t>luận</a:t>
            </a:r>
            <a:endParaRPr lang="en-US" sz="4300" dirty="0"/>
          </a:p>
        </p:txBody>
      </p:sp>
      <p:grpSp>
        <p:nvGrpSpPr>
          <p:cNvPr id="9219" name="Group 3"/>
          <p:cNvGrpSpPr>
            <a:grpSpLocks/>
          </p:cNvGrpSpPr>
          <p:nvPr/>
        </p:nvGrpSpPr>
        <p:grpSpPr bwMode="auto">
          <a:xfrm>
            <a:off x="822325" y="1876425"/>
            <a:ext cx="1912938" cy="3605213"/>
            <a:chOff x="513" y="998"/>
            <a:chExt cx="1109" cy="2271"/>
          </a:xfrm>
        </p:grpSpPr>
        <p:sp>
          <p:nvSpPr>
            <p:cNvPr id="9220" name="Freeform 4"/>
            <p:cNvSpPr>
              <a:spLocks/>
            </p:cNvSpPr>
            <p:nvPr/>
          </p:nvSpPr>
          <p:spPr bwMode="gray">
            <a:xfrm flipV="1">
              <a:off x="683" y="2087"/>
              <a:ext cx="933" cy="1182"/>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w="9525" cap="flat" cmpd="sng">
              <a:noFill/>
              <a:prstDash val="solid"/>
              <a:round/>
              <a:headEnd type="none" w="med" len="med"/>
              <a:tailEnd type="none" w="med" len="med"/>
            </a:ln>
            <a:effectLst/>
          </p:spPr>
          <p:txBody>
            <a:bodyPr wrap="none" anchor="ctr"/>
            <a:lstStyle/>
            <a:p>
              <a:endParaRPr lang="en-US"/>
            </a:p>
          </p:txBody>
        </p:sp>
        <p:sp>
          <p:nvSpPr>
            <p:cNvPr id="9221" name="Freeform 5"/>
            <p:cNvSpPr>
              <a:spLocks/>
            </p:cNvSpPr>
            <p:nvPr/>
          </p:nvSpPr>
          <p:spPr bwMode="gray">
            <a:xfrm rot="-5400000">
              <a:off x="917" y="1548"/>
              <a:ext cx="301" cy="1109"/>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w="9525" cap="flat" cmpd="sng">
              <a:noFill/>
              <a:prstDash val="solid"/>
              <a:round/>
              <a:headEnd type="none" w="med" len="med"/>
              <a:tailEnd type="none" w="med" len="med"/>
            </a:ln>
            <a:effectLst/>
          </p:spPr>
          <p:txBody>
            <a:bodyPr wrap="none" anchor="ctr"/>
            <a:lstStyle/>
            <a:p>
              <a:endParaRPr lang="en-US"/>
            </a:p>
          </p:txBody>
        </p:sp>
        <p:sp>
          <p:nvSpPr>
            <p:cNvPr id="9222" name="Freeform 6"/>
            <p:cNvSpPr>
              <a:spLocks/>
            </p:cNvSpPr>
            <p:nvPr/>
          </p:nvSpPr>
          <p:spPr bwMode="gray">
            <a:xfrm>
              <a:off x="677" y="998"/>
              <a:ext cx="933" cy="1182"/>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w="9525" cap="flat" cmpd="sng">
              <a:noFill/>
              <a:prstDash val="solid"/>
              <a:round/>
              <a:headEnd type="none" w="med" len="med"/>
              <a:tailEnd type="none" w="med" len="med"/>
            </a:ln>
            <a:effectLst/>
          </p:spPr>
          <p:txBody>
            <a:bodyPr wrap="none" anchor="ctr"/>
            <a:lstStyle/>
            <a:p>
              <a:endParaRPr lang="en-US"/>
            </a:p>
          </p:txBody>
        </p:sp>
      </p:grpSp>
      <p:sp>
        <p:nvSpPr>
          <p:cNvPr id="9223" name="AutoShape 7"/>
          <p:cNvSpPr>
            <a:spLocks noChangeArrowheads="1"/>
          </p:cNvSpPr>
          <p:nvPr/>
        </p:nvSpPr>
        <p:spPr bwMode="gray">
          <a:xfrm>
            <a:off x="3408363" y="3030538"/>
            <a:ext cx="5457825"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gradFill>
          <a:ln w="6350" algn="ctr">
            <a:noFill/>
            <a:prstDash val="sysDot"/>
            <a:round/>
            <a:headEnd/>
            <a:tailEnd/>
          </a:ln>
          <a:effectLst/>
        </p:spPr>
        <p:txBody>
          <a:bodyPr wrap="none" anchor="ctr"/>
          <a:lstStyle/>
          <a:p>
            <a:endParaRPr lang="en-US"/>
          </a:p>
        </p:txBody>
      </p:sp>
      <p:sp>
        <p:nvSpPr>
          <p:cNvPr id="9224" name="AutoShape 8"/>
          <p:cNvSpPr>
            <a:spLocks noChangeArrowheads="1"/>
          </p:cNvSpPr>
          <p:nvPr/>
        </p:nvSpPr>
        <p:spPr bwMode="gray">
          <a:xfrm>
            <a:off x="4287838" y="3476625"/>
            <a:ext cx="376237" cy="344488"/>
          </a:xfrm>
          <a:prstGeom prst="rightArrow">
            <a:avLst>
              <a:gd name="adj1" fmla="val 50000"/>
              <a:gd name="adj2" fmla="val 45507"/>
            </a:avLst>
          </a:prstGeom>
          <a:solidFill>
            <a:srgbClr val="FEFEFE"/>
          </a:solidFill>
          <a:ln w="9525">
            <a:noFill/>
            <a:miter lim="800000"/>
            <a:headEnd/>
            <a:tailEnd/>
          </a:ln>
          <a:effectLst/>
        </p:spPr>
        <p:txBody>
          <a:bodyPr wrap="none" anchor="ctr"/>
          <a:lstStyle/>
          <a:p>
            <a:endParaRPr lang="en-US"/>
          </a:p>
        </p:txBody>
      </p:sp>
      <p:sp>
        <p:nvSpPr>
          <p:cNvPr id="9225" name="AutoShape 9"/>
          <p:cNvSpPr>
            <a:spLocks noChangeArrowheads="1"/>
          </p:cNvSpPr>
          <p:nvPr/>
        </p:nvSpPr>
        <p:spPr bwMode="ltGray">
          <a:xfrm>
            <a:off x="3446463" y="4552950"/>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gradFill>
          <a:ln w="6350" algn="ctr">
            <a:noFill/>
            <a:prstDash val="sysDot"/>
            <a:round/>
            <a:headEnd/>
            <a:tailEnd/>
          </a:ln>
          <a:effectLst/>
        </p:spPr>
        <p:txBody>
          <a:bodyPr wrap="none" anchor="ctr"/>
          <a:lstStyle/>
          <a:p>
            <a:endParaRPr lang="en-US"/>
          </a:p>
        </p:txBody>
      </p:sp>
      <p:sp>
        <p:nvSpPr>
          <p:cNvPr id="9226" name="AutoShape 10"/>
          <p:cNvSpPr>
            <a:spLocks noChangeArrowheads="1"/>
          </p:cNvSpPr>
          <p:nvPr/>
        </p:nvSpPr>
        <p:spPr bwMode="gray">
          <a:xfrm>
            <a:off x="4260850" y="5018088"/>
            <a:ext cx="376238" cy="347662"/>
          </a:xfrm>
          <a:prstGeom prst="rightArrow">
            <a:avLst>
              <a:gd name="adj1" fmla="val 50000"/>
              <a:gd name="adj2" fmla="val 45091"/>
            </a:avLst>
          </a:prstGeom>
          <a:solidFill>
            <a:srgbClr val="FEFEFE"/>
          </a:solidFill>
          <a:ln w="9525">
            <a:noFill/>
            <a:miter lim="800000"/>
            <a:headEnd/>
            <a:tailEnd/>
          </a:ln>
          <a:effectLst/>
        </p:spPr>
        <p:txBody>
          <a:bodyPr wrap="none" anchor="ctr"/>
          <a:lstStyle/>
          <a:p>
            <a:endParaRPr lang="en-US"/>
          </a:p>
        </p:txBody>
      </p:sp>
      <p:sp>
        <p:nvSpPr>
          <p:cNvPr id="9227" name="AutoShape 11"/>
          <p:cNvSpPr>
            <a:spLocks noChangeArrowheads="1"/>
          </p:cNvSpPr>
          <p:nvPr/>
        </p:nvSpPr>
        <p:spPr bwMode="gray">
          <a:xfrm>
            <a:off x="3408363" y="1535113"/>
            <a:ext cx="5457825" cy="1304925"/>
          </a:xfrm>
          <a:prstGeom prst="roundRect">
            <a:avLst>
              <a:gd name="adj" fmla="val 11505"/>
            </a:avLst>
          </a:prstGeom>
          <a:gradFill rotWithShape="1">
            <a:gsLst>
              <a:gs pos="0">
                <a:schemeClr val="hlink">
                  <a:alpha val="80000"/>
                </a:schemeClr>
              </a:gs>
              <a:gs pos="100000">
                <a:schemeClr val="hlink">
                  <a:gamma/>
                  <a:shade val="46275"/>
                  <a:invGamma/>
                  <a:alpha val="0"/>
                </a:schemeClr>
              </a:gs>
            </a:gsLst>
            <a:lin ang="0" scaled="1"/>
          </a:gradFill>
          <a:ln w="6350" algn="ctr">
            <a:noFill/>
            <a:prstDash val="sysDot"/>
            <a:round/>
            <a:headEnd/>
            <a:tailEnd/>
          </a:ln>
          <a:effectLst/>
        </p:spPr>
        <p:txBody>
          <a:bodyPr wrap="none" anchor="ctr"/>
          <a:lstStyle/>
          <a:p>
            <a:endParaRPr lang="en-US"/>
          </a:p>
        </p:txBody>
      </p:sp>
      <p:sp>
        <p:nvSpPr>
          <p:cNvPr id="9228" name="AutoShape 12"/>
          <p:cNvSpPr>
            <a:spLocks noChangeArrowheads="1"/>
          </p:cNvSpPr>
          <p:nvPr/>
        </p:nvSpPr>
        <p:spPr bwMode="gray">
          <a:xfrm>
            <a:off x="4268788" y="1981200"/>
            <a:ext cx="376237" cy="344488"/>
          </a:xfrm>
          <a:prstGeom prst="rightArrow">
            <a:avLst>
              <a:gd name="adj1" fmla="val 50000"/>
              <a:gd name="adj2" fmla="val 45507"/>
            </a:avLst>
          </a:prstGeom>
          <a:solidFill>
            <a:srgbClr val="FEFEFE"/>
          </a:solidFill>
          <a:ln w="9525">
            <a:noFill/>
            <a:miter lim="800000"/>
            <a:headEnd/>
            <a:tailEnd/>
          </a:ln>
          <a:effectLst/>
        </p:spPr>
        <p:txBody>
          <a:bodyPr wrap="none" anchor="ctr"/>
          <a:lstStyle/>
          <a:p>
            <a:endParaRPr lang="en-US"/>
          </a:p>
        </p:txBody>
      </p:sp>
      <p:sp>
        <p:nvSpPr>
          <p:cNvPr id="9229" name="AutoShape 13"/>
          <p:cNvSpPr>
            <a:spLocks noChangeArrowheads="1"/>
          </p:cNvSpPr>
          <p:nvPr/>
        </p:nvSpPr>
        <p:spPr bwMode="gray">
          <a:xfrm>
            <a:off x="2825750" y="1519238"/>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a:p>
        </p:txBody>
      </p:sp>
      <p:sp>
        <p:nvSpPr>
          <p:cNvPr id="9230" name="Freeform 14"/>
          <p:cNvSpPr>
            <a:spLocks/>
          </p:cNvSpPr>
          <p:nvPr/>
        </p:nvSpPr>
        <p:spPr bwMode="gray">
          <a:xfrm>
            <a:off x="2889250" y="1584325"/>
            <a:ext cx="811213" cy="6492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w="0">
            <a:noFill/>
            <a:prstDash val="solid"/>
            <a:round/>
            <a:headEnd/>
            <a:tailEnd/>
          </a:ln>
        </p:spPr>
        <p:txBody>
          <a:bodyPr/>
          <a:lstStyle/>
          <a:p>
            <a:endParaRPr lang="en-US"/>
          </a:p>
        </p:txBody>
      </p:sp>
      <p:sp>
        <p:nvSpPr>
          <p:cNvPr id="9231" name="AutoShape 15"/>
          <p:cNvSpPr>
            <a:spLocks noChangeArrowheads="1"/>
          </p:cNvSpPr>
          <p:nvPr/>
        </p:nvSpPr>
        <p:spPr bwMode="gray">
          <a:xfrm>
            <a:off x="2838450" y="3021013"/>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a:p>
        </p:txBody>
      </p:sp>
      <p:sp>
        <p:nvSpPr>
          <p:cNvPr id="9232" name="Freeform 16"/>
          <p:cNvSpPr>
            <a:spLocks/>
          </p:cNvSpPr>
          <p:nvPr/>
        </p:nvSpPr>
        <p:spPr bwMode="gray">
          <a:xfrm>
            <a:off x="2892425" y="3086100"/>
            <a:ext cx="811213" cy="64928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w="0">
            <a:noFill/>
            <a:prstDash val="solid"/>
            <a:round/>
            <a:headEnd/>
            <a:tailEnd/>
          </a:ln>
        </p:spPr>
        <p:txBody>
          <a:bodyPr/>
          <a:lstStyle/>
          <a:p>
            <a:endParaRPr lang="en-US"/>
          </a:p>
        </p:txBody>
      </p:sp>
      <p:sp>
        <p:nvSpPr>
          <p:cNvPr id="9233" name="AutoShape 17"/>
          <p:cNvSpPr>
            <a:spLocks noChangeArrowheads="1"/>
          </p:cNvSpPr>
          <p:nvPr/>
        </p:nvSpPr>
        <p:spPr bwMode="gray">
          <a:xfrm>
            <a:off x="2819400" y="4543425"/>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en-US"/>
          </a:p>
        </p:txBody>
      </p:sp>
      <p:sp>
        <p:nvSpPr>
          <p:cNvPr id="9234" name="Freeform 18"/>
          <p:cNvSpPr>
            <a:spLocks/>
          </p:cNvSpPr>
          <p:nvPr/>
        </p:nvSpPr>
        <p:spPr bwMode="gray">
          <a:xfrm>
            <a:off x="2873375" y="4598988"/>
            <a:ext cx="811213" cy="6492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w="0">
            <a:noFill/>
            <a:prstDash val="solid"/>
            <a:round/>
            <a:headEnd/>
            <a:tailEnd/>
          </a:ln>
        </p:spPr>
        <p:txBody>
          <a:bodyPr/>
          <a:lstStyle/>
          <a:p>
            <a:endParaRPr lang="en-US"/>
          </a:p>
        </p:txBody>
      </p:sp>
      <p:pic>
        <p:nvPicPr>
          <p:cNvPr id="9235" name="Picture 19" descr="YG_circle001"/>
          <p:cNvPicPr>
            <a:picLocks noChangeAspect="1" noChangeArrowheads="1"/>
          </p:cNvPicPr>
          <p:nvPr/>
        </p:nvPicPr>
        <p:blipFill>
          <a:blip r:embed="rId2"/>
          <a:srcRect/>
          <a:stretch>
            <a:fillRect/>
          </a:stretch>
        </p:blipFill>
        <p:spPr bwMode="auto">
          <a:xfrm>
            <a:off x="242888" y="2695575"/>
            <a:ext cx="1882775" cy="1879600"/>
          </a:xfrm>
          <a:prstGeom prst="rect">
            <a:avLst/>
          </a:prstGeom>
          <a:noFill/>
        </p:spPr>
      </p:pic>
      <p:sp>
        <p:nvSpPr>
          <p:cNvPr id="9236" name="Text Box 20"/>
          <p:cNvSpPr txBox="1">
            <a:spLocks noChangeArrowheads="1"/>
          </p:cNvSpPr>
          <p:nvPr/>
        </p:nvSpPr>
        <p:spPr bwMode="black">
          <a:xfrm>
            <a:off x="4678363" y="1747838"/>
            <a:ext cx="3932237" cy="830997"/>
          </a:xfrm>
          <a:prstGeom prst="rect">
            <a:avLst/>
          </a:prstGeom>
          <a:noFill/>
          <a:ln w="9525" algn="ctr">
            <a:noFill/>
            <a:miter lim="800000"/>
            <a:headEnd/>
            <a:tailEnd/>
          </a:ln>
          <a:effectLst/>
        </p:spPr>
        <p:txBody>
          <a:bodyPr>
            <a:spAutoFit/>
          </a:bodyPr>
          <a:lstStyle/>
          <a:p>
            <a:pPr eaLnBrk="0" hangingPunct="0"/>
            <a:r>
              <a:rPr lang="en-US" sz="1600" b="1" dirty="0" smtClean="0">
                <a:solidFill>
                  <a:srgbClr val="000000"/>
                </a:solidFill>
              </a:rPr>
              <a:t>Biết thêm về:</a:t>
            </a:r>
            <a:r>
              <a:rPr lang="en-US" sz="1600" dirty="0">
                <a:solidFill>
                  <a:srgbClr val="000000"/>
                </a:solidFill>
              </a:rPr>
              <a:t> html, </a:t>
            </a:r>
            <a:r>
              <a:rPr lang="en-US" sz="1600" dirty="0" err="1" smtClean="0">
                <a:solidFill>
                  <a:srgbClr val="000000"/>
                </a:solidFill>
              </a:rPr>
              <a:t>css</a:t>
            </a:r>
            <a:r>
              <a:rPr lang="en-US" sz="1600" dirty="0" smtClean="0">
                <a:solidFill>
                  <a:srgbClr val="000000"/>
                </a:solidFill>
              </a:rPr>
              <a:t>, </a:t>
            </a:r>
            <a:r>
              <a:rPr lang="en-US" sz="1600" dirty="0" err="1" smtClean="0">
                <a:solidFill>
                  <a:srgbClr val="000000"/>
                </a:solidFill>
              </a:rPr>
              <a:t>js</a:t>
            </a:r>
            <a:r>
              <a:rPr lang="en-US" sz="1600" dirty="0" smtClean="0">
                <a:solidFill>
                  <a:srgbClr val="000000"/>
                </a:solidFill>
              </a:rPr>
              <a:t>, </a:t>
            </a:r>
            <a:r>
              <a:rPr lang="en-US" sz="1600" dirty="0"/>
              <a:t>các hàm có sẵn sử dụng hỗ trợ trong </a:t>
            </a:r>
            <a:r>
              <a:rPr lang="en-US" sz="1600" dirty="0" smtClean="0"/>
              <a:t>Visual, </a:t>
            </a:r>
            <a:r>
              <a:rPr lang="en-US" sz="1600" dirty="0"/>
              <a:t>thao tác cơ bản với Google Maps </a:t>
            </a:r>
            <a:r>
              <a:rPr lang="en-US" sz="1600" dirty="0" smtClean="0"/>
              <a:t>API…</a:t>
            </a:r>
            <a:endParaRPr lang="en-US" sz="1600" dirty="0">
              <a:solidFill>
                <a:srgbClr val="000000"/>
              </a:solidFill>
            </a:endParaRPr>
          </a:p>
        </p:txBody>
      </p:sp>
      <p:sp>
        <p:nvSpPr>
          <p:cNvPr id="9237" name="Text Box 21"/>
          <p:cNvSpPr txBox="1">
            <a:spLocks noChangeArrowheads="1"/>
          </p:cNvSpPr>
          <p:nvPr/>
        </p:nvSpPr>
        <p:spPr bwMode="black">
          <a:xfrm>
            <a:off x="4678363" y="3243263"/>
            <a:ext cx="3932237" cy="830997"/>
          </a:xfrm>
          <a:prstGeom prst="rect">
            <a:avLst/>
          </a:prstGeom>
          <a:noFill/>
          <a:ln w="9525" algn="ctr">
            <a:noFill/>
            <a:miter lim="800000"/>
            <a:headEnd/>
            <a:tailEnd/>
          </a:ln>
          <a:effectLst/>
        </p:spPr>
        <p:txBody>
          <a:bodyPr>
            <a:spAutoFit/>
          </a:bodyPr>
          <a:lstStyle/>
          <a:p>
            <a:pPr eaLnBrk="0" hangingPunct="0"/>
            <a:r>
              <a:rPr lang="en-US" sz="1600" b="1" dirty="0" smtClean="0">
                <a:solidFill>
                  <a:srgbClr val="000000"/>
                </a:solidFill>
              </a:rPr>
              <a:t>Nâng cao: </a:t>
            </a:r>
            <a:r>
              <a:rPr lang="en-US" sz="1600" dirty="0" smtClean="0">
                <a:solidFill>
                  <a:srgbClr val="000000"/>
                </a:solidFill>
              </a:rPr>
              <a:t>kỹ năng làm việc nhóm, trao đổi, đặc biệt là tự học, tìm kiếm thông tin, tài liệu, cũng như áp lực về deadline…</a:t>
            </a:r>
          </a:p>
        </p:txBody>
      </p:sp>
      <p:sp>
        <p:nvSpPr>
          <p:cNvPr id="9238" name="Text Box 22"/>
          <p:cNvSpPr txBox="1">
            <a:spLocks noChangeArrowheads="1"/>
          </p:cNvSpPr>
          <p:nvPr/>
        </p:nvSpPr>
        <p:spPr bwMode="black">
          <a:xfrm>
            <a:off x="4678363" y="4824413"/>
            <a:ext cx="3932237" cy="584775"/>
          </a:xfrm>
          <a:prstGeom prst="rect">
            <a:avLst/>
          </a:prstGeom>
          <a:noFill/>
          <a:ln w="9525" algn="ctr">
            <a:noFill/>
            <a:miter lim="800000"/>
            <a:headEnd/>
            <a:tailEnd/>
          </a:ln>
          <a:effectLst/>
        </p:spPr>
        <p:txBody>
          <a:bodyPr>
            <a:spAutoFit/>
          </a:bodyPr>
          <a:lstStyle/>
          <a:p>
            <a:pPr eaLnBrk="0" hangingPunct="0"/>
            <a:r>
              <a:rPr lang="en-US" sz="1600" b="1" dirty="0" smtClean="0">
                <a:solidFill>
                  <a:srgbClr val="000000"/>
                </a:solidFill>
              </a:rPr>
              <a:t>Được sử dụng</a:t>
            </a:r>
            <a:r>
              <a:rPr lang="en-US" sz="1600" dirty="0" smtClean="0">
                <a:solidFill>
                  <a:srgbClr val="000000"/>
                </a:solidFill>
              </a:rPr>
              <a:t> </a:t>
            </a:r>
            <a:r>
              <a:rPr lang="en-US" sz="1600" b="1" dirty="0" smtClean="0">
                <a:solidFill>
                  <a:srgbClr val="000000"/>
                </a:solidFill>
              </a:rPr>
              <a:t>trên host tại địa chỉ</a:t>
            </a:r>
            <a:r>
              <a:rPr lang="en-US" sz="1600" dirty="0" smtClean="0">
                <a:solidFill>
                  <a:srgbClr val="000000"/>
                </a:solidFill>
              </a:rPr>
              <a:t>: http</a:t>
            </a:r>
            <a:r>
              <a:rPr lang="en-US" sz="1600" smtClean="0">
                <a:solidFill>
                  <a:srgbClr val="000000"/>
                </a:solidFill>
              </a:rPr>
              <a:t>://doan.somee.com</a:t>
            </a:r>
            <a:endParaRPr lang="en-US" sz="1600" dirty="0">
              <a:solidFill>
                <a:srgbClr val="000000"/>
              </a:solidFill>
            </a:endParaRPr>
          </a:p>
        </p:txBody>
      </p:sp>
      <p:sp>
        <p:nvSpPr>
          <p:cNvPr id="9239" name="Text Box 23"/>
          <p:cNvSpPr txBox="1">
            <a:spLocks noChangeArrowheads="1"/>
          </p:cNvSpPr>
          <p:nvPr/>
        </p:nvSpPr>
        <p:spPr bwMode="gray">
          <a:xfrm>
            <a:off x="407988" y="3352800"/>
            <a:ext cx="1573212" cy="461665"/>
          </a:xfrm>
          <a:prstGeom prst="rect">
            <a:avLst/>
          </a:prstGeom>
          <a:noFill/>
          <a:ln w="9525" algn="ctr">
            <a:noFill/>
            <a:miter lim="800000"/>
            <a:headEnd/>
            <a:tailEnd/>
          </a:ln>
          <a:effectLst/>
        </p:spPr>
        <p:txBody>
          <a:bodyPr>
            <a:spAutoFit/>
          </a:bodyPr>
          <a:lstStyle/>
          <a:p>
            <a:pPr algn="ctr" eaLnBrk="0" hangingPunct="0"/>
            <a:r>
              <a:rPr lang="en-US" sz="2400" b="1" smtClean="0"/>
              <a:t>Kết luận</a:t>
            </a:r>
            <a:endParaRPr lang="en-US" sz="2400" b="1"/>
          </a:p>
        </p:txBody>
      </p:sp>
      <p:sp>
        <p:nvSpPr>
          <p:cNvPr id="9240" name="Text Box 24"/>
          <p:cNvSpPr txBox="1">
            <a:spLocks noChangeArrowheads="1"/>
          </p:cNvSpPr>
          <p:nvPr/>
        </p:nvSpPr>
        <p:spPr bwMode="white">
          <a:xfrm>
            <a:off x="2806700" y="1575137"/>
            <a:ext cx="1673225" cy="1015663"/>
          </a:xfrm>
          <a:prstGeom prst="rect">
            <a:avLst/>
          </a:prstGeom>
          <a:noFill/>
          <a:ln w="9525" algn="ctr">
            <a:noFill/>
            <a:miter lim="800000"/>
            <a:headEnd/>
            <a:tailEnd/>
          </a:ln>
          <a:effectLst/>
        </p:spPr>
        <p:txBody>
          <a:bodyPr>
            <a:spAutoFit/>
          </a:bodyPr>
          <a:lstStyle/>
          <a:p>
            <a:pPr algn="ctr">
              <a:spcBef>
                <a:spcPct val="50000"/>
              </a:spcBef>
            </a:pPr>
            <a:r>
              <a:rPr lang="en-US" sz="2400" b="1" smtClean="0">
                <a:solidFill>
                  <a:srgbClr val="FEFFFF"/>
                </a:solidFill>
              </a:rPr>
              <a:t>Về</a:t>
            </a:r>
          </a:p>
          <a:p>
            <a:pPr algn="ctr">
              <a:spcBef>
                <a:spcPct val="50000"/>
              </a:spcBef>
            </a:pPr>
            <a:r>
              <a:rPr lang="en-US" sz="2400" b="1" smtClean="0">
                <a:solidFill>
                  <a:srgbClr val="FEFFFF"/>
                </a:solidFill>
              </a:rPr>
              <a:t>Kiến thức</a:t>
            </a:r>
            <a:endParaRPr lang="en-US" sz="2400" b="1">
              <a:solidFill>
                <a:srgbClr val="FEFFFF"/>
              </a:solidFill>
            </a:endParaRPr>
          </a:p>
        </p:txBody>
      </p:sp>
      <p:sp>
        <p:nvSpPr>
          <p:cNvPr id="9241" name="Text Box 25"/>
          <p:cNvSpPr txBox="1">
            <a:spLocks noChangeArrowheads="1"/>
          </p:cNvSpPr>
          <p:nvPr/>
        </p:nvSpPr>
        <p:spPr bwMode="white">
          <a:xfrm>
            <a:off x="2806700" y="3048000"/>
            <a:ext cx="1673225" cy="1015663"/>
          </a:xfrm>
          <a:prstGeom prst="rect">
            <a:avLst/>
          </a:prstGeom>
          <a:noFill/>
          <a:ln w="9525" algn="ctr">
            <a:noFill/>
            <a:miter lim="800000"/>
            <a:headEnd/>
            <a:tailEnd/>
          </a:ln>
          <a:effectLst/>
        </p:spPr>
        <p:txBody>
          <a:bodyPr>
            <a:spAutoFit/>
          </a:bodyPr>
          <a:lstStyle/>
          <a:p>
            <a:pPr algn="ctr">
              <a:spcBef>
                <a:spcPct val="50000"/>
              </a:spcBef>
            </a:pPr>
            <a:r>
              <a:rPr lang="en-US" sz="2400" b="1" smtClean="0">
                <a:solidFill>
                  <a:srgbClr val="FEFFFF"/>
                </a:solidFill>
              </a:rPr>
              <a:t>Về</a:t>
            </a:r>
          </a:p>
          <a:p>
            <a:pPr algn="ctr">
              <a:spcBef>
                <a:spcPct val="50000"/>
              </a:spcBef>
            </a:pPr>
            <a:r>
              <a:rPr lang="en-US" sz="2400" b="1" smtClean="0">
                <a:solidFill>
                  <a:srgbClr val="FEFFFF"/>
                </a:solidFill>
              </a:rPr>
              <a:t>Kỹ năng</a:t>
            </a:r>
            <a:endParaRPr lang="en-US" sz="2400" b="1">
              <a:solidFill>
                <a:srgbClr val="FEFFFF"/>
              </a:solidFill>
            </a:endParaRPr>
          </a:p>
        </p:txBody>
      </p:sp>
      <p:sp>
        <p:nvSpPr>
          <p:cNvPr id="9242" name="Text Box 26"/>
          <p:cNvSpPr txBox="1">
            <a:spLocks noChangeArrowheads="1"/>
          </p:cNvSpPr>
          <p:nvPr/>
        </p:nvSpPr>
        <p:spPr bwMode="white">
          <a:xfrm>
            <a:off x="2822575" y="4590871"/>
            <a:ext cx="1673225" cy="1015663"/>
          </a:xfrm>
          <a:prstGeom prst="rect">
            <a:avLst/>
          </a:prstGeom>
          <a:noFill/>
          <a:ln w="9525" algn="ctr">
            <a:noFill/>
            <a:miter lim="800000"/>
            <a:headEnd/>
            <a:tailEnd/>
          </a:ln>
          <a:effectLst/>
        </p:spPr>
        <p:txBody>
          <a:bodyPr>
            <a:spAutoFit/>
          </a:bodyPr>
          <a:lstStyle/>
          <a:p>
            <a:pPr algn="ctr">
              <a:spcBef>
                <a:spcPct val="50000"/>
              </a:spcBef>
            </a:pPr>
            <a:r>
              <a:rPr lang="en-US" sz="2400" b="1" dirty="0" smtClean="0">
                <a:solidFill>
                  <a:srgbClr val="FEFFFF"/>
                </a:solidFill>
              </a:rPr>
              <a:t>Về </a:t>
            </a:r>
          </a:p>
          <a:p>
            <a:pPr algn="ctr">
              <a:spcBef>
                <a:spcPct val="50000"/>
              </a:spcBef>
            </a:pPr>
            <a:r>
              <a:rPr lang="en-US" sz="2400" b="1" dirty="0" smtClean="0">
                <a:solidFill>
                  <a:srgbClr val="FEFFFF"/>
                </a:solidFill>
              </a:rPr>
              <a:t>Website</a:t>
            </a:r>
            <a:endParaRPr lang="en-US" sz="2400" b="1" dirty="0">
              <a:solidFill>
                <a:srgbClr val="FE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227"/>
                                        </p:tgtEl>
                                        <p:attrNameLst>
                                          <p:attrName>style.visibility</p:attrName>
                                        </p:attrNameLst>
                                      </p:cBhvr>
                                      <p:to>
                                        <p:strVal val="visible"/>
                                      </p:to>
                                    </p:set>
                                    <p:animEffect transition="in" filter="fade">
                                      <p:cBhvr>
                                        <p:cTn id="15" dur="1000"/>
                                        <p:tgtEl>
                                          <p:spTgt spid="9227"/>
                                        </p:tgtEl>
                                      </p:cBhvr>
                                    </p:animEffect>
                                    <p:anim calcmode="lin" valueType="num">
                                      <p:cBhvr>
                                        <p:cTn id="16" dur="1000" fill="hold"/>
                                        <p:tgtEl>
                                          <p:spTgt spid="9227"/>
                                        </p:tgtEl>
                                        <p:attrNameLst>
                                          <p:attrName>ppt_x</p:attrName>
                                        </p:attrNameLst>
                                      </p:cBhvr>
                                      <p:tavLst>
                                        <p:tav tm="0">
                                          <p:val>
                                            <p:strVal val="#ppt_x"/>
                                          </p:val>
                                        </p:tav>
                                        <p:tav tm="100000">
                                          <p:val>
                                            <p:strVal val="#ppt_x"/>
                                          </p:val>
                                        </p:tav>
                                      </p:tavLst>
                                    </p:anim>
                                    <p:anim calcmode="lin" valueType="num">
                                      <p:cBhvr>
                                        <p:cTn id="17" dur="1000" fill="hold"/>
                                        <p:tgtEl>
                                          <p:spTgt spid="922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228"/>
                                        </p:tgtEl>
                                        <p:attrNameLst>
                                          <p:attrName>style.visibility</p:attrName>
                                        </p:attrNameLst>
                                      </p:cBhvr>
                                      <p:to>
                                        <p:strVal val="visible"/>
                                      </p:to>
                                    </p:set>
                                    <p:animEffect transition="in" filter="fade">
                                      <p:cBhvr>
                                        <p:cTn id="20" dur="1000"/>
                                        <p:tgtEl>
                                          <p:spTgt spid="9228"/>
                                        </p:tgtEl>
                                      </p:cBhvr>
                                    </p:animEffect>
                                    <p:anim calcmode="lin" valueType="num">
                                      <p:cBhvr>
                                        <p:cTn id="21" dur="1000" fill="hold"/>
                                        <p:tgtEl>
                                          <p:spTgt spid="9228"/>
                                        </p:tgtEl>
                                        <p:attrNameLst>
                                          <p:attrName>ppt_x</p:attrName>
                                        </p:attrNameLst>
                                      </p:cBhvr>
                                      <p:tavLst>
                                        <p:tav tm="0">
                                          <p:val>
                                            <p:strVal val="#ppt_x"/>
                                          </p:val>
                                        </p:tav>
                                        <p:tav tm="100000">
                                          <p:val>
                                            <p:strVal val="#ppt_x"/>
                                          </p:val>
                                        </p:tav>
                                      </p:tavLst>
                                    </p:anim>
                                    <p:anim calcmode="lin" valueType="num">
                                      <p:cBhvr>
                                        <p:cTn id="22" dur="1000" fill="hold"/>
                                        <p:tgtEl>
                                          <p:spTgt spid="922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229"/>
                                        </p:tgtEl>
                                        <p:attrNameLst>
                                          <p:attrName>style.visibility</p:attrName>
                                        </p:attrNameLst>
                                      </p:cBhvr>
                                      <p:to>
                                        <p:strVal val="visible"/>
                                      </p:to>
                                    </p:set>
                                    <p:animEffect transition="in" filter="fade">
                                      <p:cBhvr>
                                        <p:cTn id="25" dur="1000"/>
                                        <p:tgtEl>
                                          <p:spTgt spid="9229"/>
                                        </p:tgtEl>
                                      </p:cBhvr>
                                    </p:animEffect>
                                    <p:anim calcmode="lin" valueType="num">
                                      <p:cBhvr>
                                        <p:cTn id="26" dur="1000" fill="hold"/>
                                        <p:tgtEl>
                                          <p:spTgt spid="9229"/>
                                        </p:tgtEl>
                                        <p:attrNameLst>
                                          <p:attrName>ppt_x</p:attrName>
                                        </p:attrNameLst>
                                      </p:cBhvr>
                                      <p:tavLst>
                                        <p:tav tm="0">
                                          <p:val>
                                            <p:strVal val="#ppt_x"/>
                                          </p:val>
                                        </p:tav>
                                        <p:tav tm="100000">
                                          <p:val>
                                            <p:strVal val="#ppt_x"/>
                                          </p:val>
                                        </p:tav>
                                      </p:tavLst>
                                    </p:anim>
                                    <p:anim calcmode="lin" valueType="num">
                                      <p:cBhvr>
                                        <p:cTn id="27" dur="1000" fill="hold"/>
                                        <p:tgtEl>
                                          <p:spTgt spid="922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230"/>
                                        </p:tgtEl>
                                        <p:attrNameLst>
                                          <p:attrName>style.visibility</p:attrName>
                                        </p:attrNameLst>
                                      </p:cBhvr>
                                      <p:to>
                                        <p:strVal val="visible"/>
                                      </p:to>
                                    </p:set>
                                    <p:animEffect transition="in" filter="fade">
                                      <p:cBhvr>
                                        <p:cTn id="30" dur="1000"/>
                                        <p:tgtEl>
                                          <p:spTgt spid="9230"/>
                                        </p:tgtEl>
                                      </p:cBhvr>
                                    </p:animEffect>
                                    <p:anim calcmode="lin" valueType="num">
                                      <p:cBhvr>
                                        <p:cTn id="31" dur="1000" fill="hold"/>
                                        <p:tgtEl>
                                          <p:spTgt spid="9230"/>
                                        </p:tgtEl>
                                        <p:attrNameLst>
                                          <p:attrName>ppt_x</p:attrName>
                                        </p:attrNameLst>
                                      </p:cBhvr>
                                      <p:tavLst>
                                        <p:tav tm="0">
                                          <p:val>
                                            <p:strVal val="#ppt_x"/>
                                          </p:val>
                                        </p:tav>
                                        <p:tav tm="100000">
                                          <p:val>
                                            <p:strVal val="#ppt_x"/>
                                          </p:val>
                                        </p:tav>
                                      </p:tavLst>
                                    </p:anim>
                                    <p:anim calcmode="lin" valueType="num">
                                      <p:cBhvr>
                                        <p:cTn id="32" dur="1000" fill="hold"/>
                                        <p:tgtEl>
                                          <p:spTgt spid="923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9236"/>
                                        </p:tgtEl>
                                        <p:attrNameLst>
                                          <p:attrName>style.visibility</p:attrName>
                                        </p:attrNameLst>
                                      </p:cBhvr>
                                      <p:to>
                                        <p:strVal val="visible"/>
                                      </p:to>
                                    </p:set>
                                    <p:animEffect transition="in" filter="fade">
                                      <p:cBhvr>
                                        <p:cTn id="35" dur="1000"/>
                                        <p:tgtEl>
                                          <p:spTgt spid="9236"/>
                                        </p:tgtEl>
                                      </p:cBhvr>
                                    </p:animEffect>
                                    <p:anim calcmode="lin" valueType="num">
                                      <p:cBhvr>
                                        <p:cTn id="36" dur="1000" fill="hold"/>
                                        <p:tgtEl>
                                          <p:spTgt spid="9236"/>
                                        </p:tgtEl>
                                        <p:attrNameLst>
                                          <p:attrName>ppt_x</p:attrName>
                                        </p:attrNameLst>
                                      </p:cBhvr>
                                      <p:tavLst>
                                        <p:tav tm="0">
                                          <p:val>
                                            <p:strVal val="#ppt_x"/>
                                          </p:val>
                                        </p:tav>
                                        <p:tav tm="100000">
                                          <p:val>
                                            <p:strVal val="#ppt_x"/>
                                          </p:val>
                                        </p:tav>
                                      </p:tavLst>
                                    </p:anim>
                                    <p:anim calcmode="lin" valueType="num">
                                      <p:cBhvr>
                                        <p:cTn id="37" dur="1000" fill="hold"/>
                                        <p:tgtEl>
                                          <p:spTgt spid="923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240"/>
                                        </p:tgtEl>
                                        <p:attrNameLst>
                                          <p:attrName>style.visibility</p:attrName>
                                        </p:attrNameLst>
                                      </p:cBhvr>
                                      <p:to>
                                        <p:strVal val="visible"/>
                                      </p:to>
                                    </p:set>
                                    <p:animEffect transition="in" filter="fade">
                                      <p:cBhvr>
                                        <p:cTn id="40" dur="1000"/>
                                        <p:tgtEl>
                                          <p:spTgt spid="9240"/>
                                        </p:tgtEl>
                                      </p:cBhvr>
                                    </p:animEffect>
                                    <p:anim calcmode="lin" valueType="num">
                                      <p:cBhvr>
                                        <p:cTn id="41" dur="1000" fill="hold"/>
                                        <p:tgtEl>
                                          <p:spTgt spid="9240"/>
                                        </p:tgtEl>
                                        <p:attrNameLst>
                                          <p:attrName>ppt_x</p:attrName>
                                        </p:attrNameLst>
                                      </p:cBhvr>
                                      <p:tavLst>
                                        <p:tav tm="0">
                                          <p:val>
                                            <p:strVal val="#ppt_x"/>
                                          </p:val>
                                        </p:tav>
                                        <p:tav tm="100000">
                                          <p:val>
                                            <p:strVal val="#ppt_x"/>
                                          </p:val>
                                        </p:tav>
                                      </p:tavLst>
                                    </p:anim>
                                    <p:anim calcmode="lin" valueType="num">
                                      <p:cBhvr>
                                        <p:cTn id="42" dur="1000" fill="hold"/>
                                        <p:tgtEl>
                                          <p:spTgt spid="924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223"/>
                                        </p:tgtEl>
                                        <p:attrNameLst>
                                          <p:attrName>style.visibility</p:attrName>
                                        </p:attrNameLst>
                                      </p:cBhvr>
                                      <p:to>
                                        <p:strVal val="visible"/>
                                      </p:to>
                                    </p:set>
                                    <p:animEffect transition="in" filter="fade">
                                      <p:cBhvr>
                                        <p:cTn id="47" dur="1000"/>
                                        <p:tgtEl>
                                          <p:spTgt spid="9223"/>
                                        </p:tgtEl>
                                      </p:cBhvr>
                                    </p:animEffect>
                                    <p:anim calcmode="lin" valueType="num">
                                      <p:cBhvr>
                                        <p:cTn id="48" dur="1000" fill="hold"/>
                                        <p:tgtEl>
                                          <p:spTgt spid="9223"/>
                                        </p:tgtEl>
                                        <p:attrNameLst>
                                          <p:attrName>ppt_x</p:attrName>
                                        </p:attrNameLst>
                                      </p:cBhvr>
                                      <p:tavLst>
                                        <p:tav tm="0">
                                          <p:val>
                                            <p:strVal val="#ppt_x"/>
                                          </p:val>
                                        </p:tav>
                                        <p:tav tm="100000">
                                          <p:val>
                                            <p:strVal val="#ppt_x"/>
                                          </p:val>
                                        </p:tav>
                                      </p:tavLst>
                                    </p:anim>
                                    <p:anim calcmode="lin" valueType="num">
                                      <p:cBhvr>
                                        <p:cTn id="49" dur="1000" fill="hold"/>
                                        <p:tgtEl>
                                          <p:spTgt spid="92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224"/>
                                        </p:tgtEl>
                                        <p:attrNameLst>
                                          <p:attrName>style.visibility</p:attrName>
                                        </p:attrNameLst>
                                      </p:cBhvr>
                                      <p:to>
                                        <p:strVal val="visible"/>
                                      </p:to>
                                    </p:set>
                                    <p:animEffect transition="in" filter="fade">
                                      <p:cBhvr>
                                        <p:cTn id="52" dur="1000"/>
                                        <p:tgtEl>
                                          <p:spTgt spid="9224"/>
                                        </p:tgtEl>
                                      </p:cBhvr>
                                    </p:animEffect>
                                    <p:anim calcmode="lin" valueType="num">
                                      <p:cBhvr>
                                        <p:cTn id="53" dur="1000" fill="hold"/>
                                        <p:tgtEl>
                                          <p:spTgt spid="9224"/>
                                        </p:tgtEl>
                                        <p:attrNameLst>
                                          <p:attrName>ppt_x</p:attrName>
                                        </p:attrNameLst>
                                      </p:cBhvr>
                                      <p:tavLst>
                                        <p:tav tm="0">
                                          <p:val>
                                            <p:strVal val="#ppt_x"/>
                                          </p:val>
                                        </p:tav>
                                        <p:tav tm="100000">
                                          <p:val>
                                            <p:strVal val="#ppt_x"/>
                                          </p:val>
                                        </p:tav>
                                      </p:tavLst>
                                    </p:anim>
                                    <p:anim calcmode="lin" valueType="num">
                                      <p:cBhvr>
                                        <p:cTn id="54" dur="1000" fill="hold"/>
                                        <p:tgtEl>
                                          <p:spTgt spid="92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231"/>
                                        </p:tgtEl>
                                        <p:attrNameLst>
                                          <p:attrName>style.visibility</p:attrName>
                                        </p:attrNameLst>
                                      </p:cBhvr>
                                      <p:to>
                                        <p:strVal val="visible"/>
                                      </p:to>
                                    </p:set>
                                    <p:animEffect transition="in" filter="fade">
                                      <p:cBhvr>
                                        <p:cTn id="57" dur="1000"/>
                                        <p:tgtEl>
                                          <p:spTgt spid="9231"/>
                                        </p:tgtEl>
                                      </p:cBhvr>
                                    </p:animEffect>
                                    <p:anim calcmode="lin" valueType="num">
                                      <p:cBhvr>
                                        <p:cTn id="58" dur="1000" fill="hold"/>
                                        <p:tgtEl>
                                          <p:spTgt spid="9231"/>
                                        </p:tgtEl>
                                        <p:attrNameLst>
                                          <p:attrName>ppt_x</p:attrName>
                                        </p:attrNameLst>
                                      </p:cBhvr>
                                      <p:tavLst>
                                        <p:tav tm="0">
                                          <p:val>
                                            <p:strVal val="#ppt_x"/>
                                          </p:val>
                                        </p:tav>
                                        <p:tav tm="100000">
                                          <p:val>
                                            <p:strVal val="#ppt_x"/>
                                          </p:val>
                                        </p:tav>
                                      </p:tavLst>
                                    </p:anim>
                                    <p:anim calcmode="lin" valueType="num">
                                      <p:cBhvr>
                                        <p:cTn id="59" dur="1000" fill="hold"/>
                                        <p:tgtEl>
                                          <p:spTgt spid="923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232"/>
                                        </p:tgtEl>
                                        <p:attrNameLst>
                                          <p:attrName>style.visibility</p:attrName>
                                        </p:attrNameLst>
                                      </p:cBhvr>
                                      <p:to>
                                        <p:strVal val="visible"/>
                                      </p:to>
                                    </p:set>
                                    <p:animEffect transition="in" filter="fade">
                                      <p:cBhvr>
                                        <p:cTn id="62" dur="1000"/>
                                        <p:tgtEl>
                                          <p:spTgt spid="9232"/>
                                        </p:tgtEl>
                                      </p:cBhvr>
                                    </p:animEffect>
                                    <p:anim calcmode="lin" valueType="num">
                                      <p:cBhvr>
                                        <p:cTn id="63" dur="1000" fill="hold"/>
                                        <p:tgtEl>
                                          <p:spTgt spid="9232"/>
                                        </p:tgtEl>
                                        <p:attrNameLst>
                                          <p:attrName>ppt_x</p:attrName>
                                        </p:attrNameLst>
                                      </p:cBhvr>
                                      <p:tavLst>
                                        <p:tav tm="0">
                                          <p:val>
                                            <p:strVal val="#ppt_x"/>
                                          </p:val>
                                        </p:tav>
                                        <p:tav tm="100000">
                                          <p:val>
                                            <p:strVal val="#ppt_x"/>
                                          </p:val>
                                        </p:tav>
                                      </p:tavLst>
                                    </p:anim>
                                    <p:anim calcmode="lin" valueType="num">
                                      <p:cBhvr>
                                        <p:cTn id="64" dur="1000" fill="hold"/>
                                        <p:tgtEl>
                                          <p:spTgt spid="923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237"/>
                                        </p:tgtEl>
                                        <p:attrNameLst>
                                          <p:attrName>style.visibility</p:attrName>
                                        </p:attrNameLst>
                                      </p:cBhvr>
                                      <p:to>
                                        <p:strVal val="visible"/>
                                      </p:to>
                                    </p:set>
                                    <p:animEffect transition="in" filter="fade">
                                      <p:cBhvr>
                                        <p:cTn id="67" dur="1000"/>
                                        <p:tgtEl>
                                          <p:spTgt spid="9237"/>
                                        </p:tgtEl>
                                      </p:cBhvr>
                                    </p:animEffect>
                                    <p:anim calcmode="lin" valueType="num">
                                      <p:cBhvr>
                                        <p:cTn id="68" dur="1000" fill="hold"/>
                                        <p:tgtEl>
                                          <p:spTgt spid="9237"/>
                                        </p:tgtEl>
                                        <p:attrNameLst>
                                          <p:attrName>ppt_x</p:attrName>
                                        </p:attrNameLst>
                                      </p:cBhvr>
                                      <p:tavLst>
                                        <p:tav tm="0">
                                          <p:val>
                                            <p:strVal val="#ppt_x"/>
                                          </p:val>
                                        </p:tav>
                                        <p:tav tm="100000">
                                          <p:val>
                                            <p:strVal val="#ppt_x"/>
                                          </p:val>
                                        </p:tav>
                                      </p:tavLst>
                                    </p:anim>
                                    <p:anim calcmode="lin" valueType="num">
                                      <p:cBhvr>
                                        <p:cTn id="69" dur="1000" fill="hold"/>
                                        <p:tgtEl>
                                          <p:spTgt spid="923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41"/>
                                        </p:tgtEl>
                                        <p:attrNameLst>
                                          <p:attrName>style.visibility</p:attrName>
                                        </p:attrNameLst>
                                      </p:cBhvr>
                                      <p:to>
                                        <p:strVal val="visible"/>
                                      </p:to>
                                    </p:set>
                                    <p:animEffect transition="in" filter="fade">
                                      <p:cBhvr>
                                        <p:cTn id="72" dur="1000"/>
                                        <p:tgtEl>
                                          <p:spTgt spid="9241"/>
                                        </p:tgtEl>
                                      </p:cBhvr>
                                    </p:animEffect>
                                    <p:anim calcmode="lin" valueType="num">
                                      <p:cBhvr>
                                        <p:cTn id="73" dur="1000" fill="hold"/>
                                        <p:tgtEl>
                                          <p:spTgt spid="9241"/>
                                        </p:tgtEl>
                                        <p:attrNameLst>
                                          <p:attrName>ppt_x</p:attrName>
                                        </p:attrNameLst>
                                      </p:cBhvr>
                                      <p:tavLst>
                                        <p:tav tm="0">
                                          <p:val>
                                            <p:strVal val="#ppt_x"/>
                                          </p:val>
                                        </p:tav>
                                        <p:tav tm="100000">
                                          <p:val>
                                            <p:strVal val="#ppt_x"/>
                                          </p:val>
                                        </p:tav>
                                      </p:tavLst>
                                    </p:anim>
                                    <p:anim calcmode="lin" valueType="num">
                                      <p:cBhvr>
                                        <p:cTn id="74" dur="1000" fill="hold"/>
                                        <p:tgtEl>
                                          <p:spTgt spid="924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9225"/>
                                        </p:tgtEl>
                                        <p:attrNameLst>
                                          <p:attrName>style.visibility</p:attrName>
                                        </p:attrNameLst>
                                      </p:cBhvr>
                                      <p:to>
                                        <p:strVal val="visible"/>
                                      </p:to>
                                    </p:set>
                                    <p:animEffect transition="in" filter="fade">
                                      <p:cBhvr>
                                        <p:cTn id="79" dur="1000"/>
                                        <p:tgtEl>
                                          <p:spTgt spid="9225"/>
                                        </p:tgtEl>
                                      </p:cBhvr>
                                    </p:animEffect>
                                    <p:anim calcmode="lin" valueType="num">
                                      <p:cBhvr>
                                        <p:cTn id="80" dur="1000" fill="hold"/>
                                        <p:tgtEl>
                                          <p:spTgt spid="9225"/>
                                        </p:tgtEl>
                                        <p:attrNameLst>
                                          <p:attrName>ppt_x</p:attrName>
                                        </p:attrNameLst>
                                      </p:cBhvr>
                                      <p:tavLst>
                                        <p:tav tm="0">
                                          <p:val>
                                            <p:strVal val="#ppt_x"/>
                                          </p:val>
                                        </p:tav>
                                        <p:tav tm="100000">
                                          <p:val>
                                            <p:strVal val="#ppt_x"/>
                                          </p:val>
                                        </p:tav>
                                      </p:tavLst>
                                    </p:anim>
                                    <p:anim calcmode="lin" valueType="num">
                                      <p:cBhvr>
                                        <p:cTn id="81" dur="1000" fill="hold"/>
                                        <p:tgtEl>
                                          <p:spTgt spid="922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226"/>
                                        </p:tgtEl>
                                        <p:attrNameLst>
                                          <p:attrName>style.visibility</p:attrName>
                                        </p:attrNameLst>
                                      </p:cBhvr>
                                      <p:to>
                                        <p:strVal val="visible"/>
                                      </p:to>
                                    </p:set>
                                    <p:animEffect transition="in" filter="fade">
                                      <p:cBhvr>
                                        <p:cTn id="84" dur="1000"/>
                                        <p:tgtEl>
                                          <p:spTgt spid="9226"/>
                                        </p:tgtEl>
                                      </p:cBhvr>
                                    </p:animEffect>
                                    <p:anim calcmode="lin" valueType="num">
                                      <p:cBhvr>
                                        <p:cTn id="85" dur="1000" fill="hold"/>
                                        <p:tgtEl>
                                          <p:spTgt spid="9226"/>
                                        </p:tgtEl>
                                        <p:attrNameLst>
                                          <p:attrName>ppt_x</p:attrName>
                                        </p:attrNameLst>
                                      </p:cBhvr>
                                      <p:tavLst>
                                        <p:tav tm="0">
                                          <p:val>
                                            <p:strVal val="#ppt_x"/>
                                          </p:val>
                                        </p:tav>
                                        <p:tav tm="100000">
                                          <p:val>
                                            <p:strVal val="#ppt_x"/>
                                          </p:val>
                                        </p:tav>
                                      </p:tavLst>
                                    </p:anim>
                                    <p:anim calcmode="lin" valueType="num">
                                      <p:cBhvr>
                                        <p:cTn id="86" dur="1000" fill="hold"/>
                                        <p:tgtEl>
                                          <p:spTgt spid="922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233"/>
                                        </p:tgtEl>
                                        <p:attrNameLst>
                                          <p:attrName>style.visibility</p:attrName>
                                        </p:attrNameLst>
                                      </p:cBhvr>
                                      <p:to>
                                        <p:strVal val="visible"/>
                                      </p:to>
                                    </p:set>
                                    <p:animEffect transition="in" filter="fade">
                                      <p:cBhvr>
                                        <p:cTn id="89" dur="1000"/>
                                        <p:tgtEl>
                                          <p:spTgt spid="9233"/>
                                        </p:tgtEl>
                                      </p:cBhvr>
                                    </p:animEffect>
                                    <p:anim calcmode="lin" valueType="num">
                                      <p:cBhvr>
                                        <p:cTn id="90" dur="1000" fill="hold"/>
                                        <p:tgtEl>
                                          <p:spTgt spid="9233"/>
                                        </p:tgtEl>
                                        <p:attrNameLst>
                                          <p:attrName>ppt_x</p:attrName>
                                        </p:attrNameLst>
                                      </p:cBhvr>
                                      <p:tavLst>
                                        <p:tav tm="0">
                                          <p:val>
                                            <p:strVal val="#ppt_x"/>
                                          </p:val>
                                        </p:tav>
                                        <p:tav tm="100000">
                                          <p:val>
                                            <p:strVal val="#ppt_x"/>
                                          </p:val>
                                        </p:tav>
                                      </p:tavLst>
                                    </p:anim>
                                    <p:anim calcmode="lin" valueType="num">
                                      <p:cBhvr>
                                        <p:cTn id="91" dur="1000" fill="hold"/>
                                        <p:tgtEl>
                                          <p:spTgt spid="923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234"/>
                                        </p:tgtEl>
                                        <p:attrNameLst>
                                          <p:attrName>style.visibility</p:attrName>
                                        </p:attrNameLst>
                                      </p:cBhvr>
                                      <p:to>
                                        <p:strVal val="visible"/>
                                      </p:to>
                                    </p:set>
                                    <p:animEffect transition="in" filter="fade">
                                      <p:cBhvr>
                                        <p:cTn id="94" dur="1000"/>
                                        <p:tgtEl>
                                          <p:spTgt spid="9234"/>
                                        </p:tgtEl>
                                      </p:cBhvr>
                                    </p:animEffect>
                                    <p:anim calcmode="lin" valueType="num">
                                      <p:cBhvr>
                                        <p:cTn id="95" dur="1000" fill="hold"/>
                                        <p:tgtEl>
                                          <p:spTgt spid="9234"/>
                                        </p:tgtEl>
                                        <p:attrNameLst>
                                          <p:attrName>ppt_x</p:attrName>
                                        </p:attrNameLst>
                                      </p:cBhvr>
                                      <p:tavLst>
                                        <p:tav tm="0">
                                          <p:val>
                                            <p:strVal val="#ppt_x"/>
                                          </p:val>
                                        </p:tav>
                                        <p:tav tm="100000">
                                          <p:val>
                                            <p:strVal val="#ppt_x"/>
                                          </p:val>
                                        </p:tav>
                                      </p:tavLst>
                                    </p:anim>
                                    <p:anim calcmode="lin" valueType="num">
                                      <p:cBhvr>
                                        <p:cTn id="96" dur="1000" fill="hold"/>
                                        <p:tgtEl>
                                          <p:spTgt spid="9234"/>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238"/>
                                        </p:tgtEl>
                                        <p:attrNameLst>
                                          <p:attrName>style.visibility</p:attrName>
                                        </p:attrNameLst>
                                      </p:cBhvr>
                                      <p:to>
                                        <p:strVal val="visible"/>
                                      </p:to>
                                    </p:set>
                                    <p:animEffect transition="in" filter="fade">
                                      <p:cBhvr>
                                        <p:cTn id="99" dur="1000"/>
                                        <p:tgtEl>
                                          <p:spTgt spid="9238"/>
                                        </p:tgtEl>
                                      </p:cBhvr>
                                    </p:animEffect>
                                    <p:anim calcmode="lin" valueType="num">
                                      <p:cBhvr>
                                        <p:cTn id="100" dur="1000" fill="hold"/>
                                        <p:tgtEl>
                                          <p:spTgt spid="9238"/>
                                        </p:tgtEl>
                                        <p:attrNameLst>
                                          <p:attrName>ppt_x</p:attrName>
                                        </p:attrNameLst>
                                      </p:cBhvr>
                                      <p:tavLst>
                                        <p:tav tm="0">
                                          <p:val>
                                            <p:strVal val="#ppt_x"/>
                                          </p:val>
                                        </p:tav>
                                        <p:tav tm="100000">
                                          <p:val>
                                            <p:strVal val="#ppt_x"/>
                                          </p:val>
                                        </p:tav>
                                      </p:tavLst>
                                    </p:anim>
                                    <p:anim calcmode="lin" valueType="num">
                                      <p:cBhvr>
                                        <p:cTn id="101" dur="1000" fill="hold"/>
                                        <p:tgtEl>
                                          <p:spTgt spid="923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242"/>
                                        </p:tgtEl>
                                        <p:attrNameLst>
                                          <p:attrName>style.visibility</p:attrName>
                                        </p:attrNameLst>
                                      </p:cBhvr>
                                      <p:to>
                                        <p:strVal val="visible"/>
                                      </p:to>
                                    </p:set>
                                    <p:animEffect transition="in" filter="fade">
                                      <p:cBhvr>
                                        <p:cTn id="104" dur="1000"/>
                                        <p:tgtEl>
                                          <p:spTgt spid="9242"/>
                                        </p:tgtEl>
                                      </p:cBhvr>
                                    </p:animEffect>
                                    <p:anim calcmode="lin" valueType="num">
                                      <p:cBhvr>
                                        <p:cTn id="105" dur="1000" fill="hold"/>
                                        <p:tgtEl>
                                          <p:spTgt spid="9242"/>
                                        </p:tgtEl>
                                        <p:attrNameLst>
                                          <p:attrName>ppt_x</p:attrName>
                                        </p:attrNameLst>
                                      </p:cBhvr>
                                      <p:tavLst>
                                        <p:tav tm="0">
                                          <p:val>
                                            <p:strVal val="#ppt_x"/>
                                          </p:val>
                                        </p:tav>
                                        <p:tav tm="100000">
                                          <p:val>
                                            <p:strVal val="#ppt_x"/>
                                          </p:val>
                                        </p:tav>
                                      </p:tavLst>
                                    </p:anim>
                                    <p:anim calcmode="lin" valueType="num">
                                      <p:cBhvr>
                                        <p:cTn id="106" dur="1000" fill="hold"/>
                                        <p:tgtEl>
                                          <p:spTgt spid="9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P spid="9225" grpId="0" animBg="1"/>
      <p:bldP spid="9226" grpId="0" animBg="1"/>
      <p:bldP spid="9227" grpId="0" animBg="1"/>
      <p:bldP spid="9228" grpId="0" animBg="1"/>
      <p:bldP spid="9229" grpId="0" animBg="1"/>
      <p:bldP spid="9230" grpId="0" animBg="1"/>
      <p:bldP spid="9231" grpId="0" animBg="1"/>
      <p:bldP spid="9232" grpId="0" animBg="1"/>
      <p:bldP spid="9233" grpId="0" animBg="1"/>
      <p:bldP spid="9234" grpId="0" animBg="1"/>
      <p:bldP spid="9236" grpId="0"/>
      <p:bldP spid="9237" grpId="0"/>
      <p:bldP spid="9238" grpId="0"/>
      <p:bldP spid="9239" grpId="0"/>
      <p:bldP spid="9240" grpId="0"/>
      <p:bldP spid="9241" grpId="0"/>
      <p:bldP spid="92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868363"/>
          </a:xfrm>
        </p:spPr>
        <p:txBody>
          <a:bodyPr/>
          <a:lstStyle/>
          <a:p>
            <a:r>
              <a:rPr lang="en-US" sz="4000" smtClean="0"/>
              <a:t>IV. </a:t>
            </a:r>
            <a:r>
              <a:rPr lang="en-US" sz="4000" dirty="0" err="1"/>
              <a:t>Kết</a:t>
            </a:r>
            <a:r>
              <a:rPr lang="en-US" sz="4000" dirty="0"/>
              <a:t> </a:t>
            </a:r>
            <a:r>
              <a:rPr lang="en-US" sz="4000" dirty="0" err="1" smtClean="0"/>
              <a:t>luận</a:t>
            </a:r>
            <a:endParaRPr lang="en-US" dirty="0"/>
          </a:p>
        </p:txBody>
      </p:sp>
    </p:spTree>
    <p:extLst>
      <p:ext uri="{BB962C8B-B14F-4D97-AF65-F5344CB8AC3E}">
        <p14:creationId xmlns:p14="http://schemas.microsoft.com/office/powerpoint/2010/main" val="30357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868363"/>
          </a:xfrm>
        </p:spPr>
        <p:txBody>
          <a:bodyPr/>
          <a:lstStyle/>
          <a:p>
            <a:r>
              <a:rPr lang="en-US" sz="4000" smtClean="0"/>
              <a:t>IV. </a:t>
            </a:r>
            <a:r>
              <a:rPr lang="en-US" sz="4000" dirty="0" err="1"/>
              <a:t>Kết</a:t>
            </a:r>
            <a:r>
              <a:rPr lang="en-US" sz="4000" dirty="0"/>
              <a:t> </a:t>
            </a:r>
            <a:r>
              <a:rPr lang="en-US" sz="4000" dirty="0" err="1" smtClean="0"/>
              <a:t>luận</a:t>
            </a:r>
            <a:endParaRPr lang="en-US" dirty="0"/>
          </a:p>
        </p:txBody>
      </p:sp>
      <p:sp>
        <p:nvSpPr>
          <p:cNvPr id="4" name="TextBox 3"/>
          <p:cNvSpPr txBox="1"/>
          <p:nvPr/>
        </p:nvSpPr>
        <p:spPr>
          <a:xfrm>
            <a:off x="100012" y="1912812"/>
            <a:ext cx="7436651"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Quản lý tình hình sử dụng sản phẩm khách hàng của nhà phân phối</a:t>
            </a:r>
            <a:endParaRPr lang="en-US" dirty="0">
              <a:solidFill>
                <a:srgbClr val="0000FF"/>
              </a:solidFill>
            </a:endParaRPr>
          </a:p>
        </p:txBody>
      </p:sp>
      <p:sp>
        <p:nvSpPr>
          <p:cNvPr id="5" name="TextBox 4"/>
          <p:cNvSpPr txBox="1"/>
          <p:nvPr/>
        </p:nvSpPr>
        <p:spPr>
          <a:xfrm>
            <a:off x="100012" y="2362200"/>
            <a:ext cx="4714752"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Gợi ý sử dụng sản phẩm cho khách hàng</a:t>
            </a:r>
            <a:endParaRPr lang="en-US" dirty="0">
              <a:solidFill>
                <a:srgbClr val="0000FF"/>
              </a:solidFill>
            </a:endParaRPr>
          </a:p>
        </p:txBody>
      </p:sp>
      <p:sp>
        <p:nvSpPr>
          <p:cNvPr id="6" name="TextBox 5"/>
          <p:cNvSpPr txBox="1"/>
          <p:nvPr/>
        </p:nvSpPr>
        <p:spPr>
          <a:xfrm>
            <a:off x="111273" y="3262950"/>
            <a:ext cx="8651727"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Tự động gởi mail cảnh báo và cắt thẻ nhà phân phối đã quá 6 tháng thẻ hết hạn</a:t>
            </a:r>
            <a:endParaRPr lang="en-US" dirty="0">
              <a:solidFill>
                <a:srgbClr val="0000FF"/>
              </a:solidFill>
            </a:endParaRPr>
          </a:p>
        </p:txBody>
      </p:sp>
      <p:sp>
        <p:nvSpPr>
          <p:cNvPr id="7" name="TextBox 6"/>
          <p:cNvSpPr txBox="1"/>
          <p:nvPr/>
        </p:nvSpPr>
        <p:spPr>
          <a:xfrm>
            <a:off x="100012" y="2806800"/>
            <a:ext cx="7840608"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Sơ đồ cây phân phối được mô phỏng từ nhà phân phối đang đăng nhập</a:t>
            </a:r>
            <a:endParaRPr lang="en-US" dirty="0">
              <a:solidFill>
                <a:srgbClr val="0000FF"/>
              </a:solidFill>
            </a:endParaRPr>
          </a:p>
        </p:txBody>
      </p:sp>
      <p:sp>
        <p:nvSpPr>
          <p:cNvPr id="8" name="TextBox 7"/>
          <p:cNvSpPr txBox="1"/>
          <p:nvPr/>
        </p:nvSpPr>
        <p:spPr>
          <a:xfrm>
            <a:off x="109381" y="3745468"/>
            <a:ext cx="7205819"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In cây phân phối từ một nhà phân phối bất kỳ trong nhánh quản lý</a:t>
            </a:r>
            <a:endParaRPr lang="en-US" dirty="0">
              <a:solidFill>
                <a:srgbClr val="0000FF"/>
              </a:solidFill>
            </a:endParaRPr>
          </a:p>
        </p:txBody>
      </p:sp>
      <p:sp>
        <p:nvSpPr>
          <p:cNvPr id="9" name="TextBox 8"/>
          <p:cNvSpPr txBox="1"/>
          <p:nvPr/>
        </p:nvSpPr>
        <p:spPr>
          <a:xfrm>
            <a:off x="94719" y="4267200"/>
            <a:ext cx="8058681"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Tích hợp Google Maps API để hỗ trợ tìm kiếm địa chỉ trực tiếp trên bản đồ</a:t>
            </a:r>
            <a:endParaRPr lang="en-US" dirty="0">
              <a:solidFill>
                <a:srgbClr val="0000FF"/>
              </a:solidFill>
            </a:endParaRPr>
          </a:p>
        </p:txBody>
      </p:sp>
      <p:sp>
        <p:nvSpPr>
          <p:cNvPr id="10" name="TextBox 9"/>
          <p:cNvSpPr txBox="1"/>
          <p:nvPr/>
        </p:nvSpPr>
        <p:spPr>
          <a:xfrm>
            <a:off x="76200" y="4736068"/>
            <a:ext cx="7167347" cy="723275"/>
          </a:xfrm>
          <a:prstGeom prst="rect">
            <a:avLst/>
          </a:prstGeom>
          <a:noFill/>
        </p:spPr>
        <p:txBody>
          <a:bodyPr wrap="none" rtlCol="0">
            <a:spAutoFit/>
          </a:bodyPr>
          <a:lstStyle/>
          <a:p>
            <a:pPr marL="274320" indent="-285750" algn="just">
              <a:spcAft>
                <a:spcPts val="600"/>
              </a:spcAft>
              <a:buFont typeface="Wingdings" panose="05000000000000000000" pitchFamily="2" charset="2"/>
              <a:buChar char="v"/>
            </a:pPr>
            <a:r>
              <a:rPr lang="en-US" dirty="0" smtClean="0">
                <a:solidFill>
                  <a:srgbClr val="0000FF"/>
                </a:solidFill>
              </a:rPr>
              <a:t>Quản lý tình hình đào tạo của nhà phân phối, tình hình chăm sóc </a:t>
            </a:r>
          </a:p>
          <a:p>
            <a:pPr marL="274320" algn="just">
              <a:spcAft>
                <a:spcPts val="600"/>
              </a:spcAft>
            </a:pPr>
            <a:r>
              <a:rPr lang="en-US" dirty="0" smtClean="0">
                <a:solidFill>
                  <a:srgbClr val="0000FF"/>
                </a:solidFill>
              </a:rPr>
              <a:t>khách hàng của nhà phân phối</a:t>
            </a:r>
            <a:endParaRPr lang="en-US" dirty="0">
              <a:solidFill>
                <a:srgbClr val="0000FF"/>
              </a:solidFill>
            </a:endParaRPr>
          </a:p>
        </p:txBody>
      </p:sp>
      <p:sp>
        <p:nvSpPr>
          <p:cNvPr id="11" name="TextBox 10"/>
          <p:cNvSpPr txBox="1"/>
          <p:nvPr/>
        </p:nvSpPr>
        <p:spPr>
          <a:xfrm>
            <a:off x="76200" y="5421868"/>
            <a:ext cx="6013185"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Quản lý doanh thu của nhà phân phối theo từng tháng</a:t>
            </a:r>
            <a:endParaRPr lang="en-US" dirty="0">
              <a:solidFill>
                <a:srgbClr val="0000FF"/>
              </a:solidFill>
            </a:endParaRPr>
          </a:p>
        </p:txBody>
      </p:sp>
      <p:sp>
        <p:nvSpPr>
          <p:cNvPr id="14" name="TextBox 13"/>
          <p:cNvSpPr txBox="1"/>
          <p:nvPr/>
        </p:nvSpPr>
        <p:spPr>
          <a:xfrm>
            <a:off x="76200" y="1447800"/>
            <a:ext cx="5179623" cy="369332"/>
          </a:xfrm>
          <a:prstGeom prst="rect">
            <a:avLst/>
          </a:prstGeom>
          <a:noFill/>
        </p:spPr>
        <p:txBody>
          <a:bodyPr wrap="none" rtlCol="0">
            <a:spAutoFit/>
          </a:bodyPr>
          <a:lstStyle/>
          <a:p>
            <a:pPr marL="285750" indent="-285750">
              <a:buFont typeface="Wingdings" panose="05000000000000000000" pitchFamily="2" charset="2"/>
              <a:buChar char="v"/>
            </a:pPr>
            <a:r>
              <a:rPr lang="en-US" dirty="0" smtClean="0">
                <a:solidFill>
                  <a:srgbClr val="0000FF"/>
                </a:solidFill>
              </a:rPr>
              <a:t>Thêm xóa sửa khách hàng của nhà phân phối</a:t>
            </a:r>
            <a:endParaRPr lang="en-US" dirty="0">
              <a:solidFill>
                <a:srgbClr val="0000FF"/>
              </a:solidFill>
            </a:endParaRPr>
          </a:p>
        </p:txBody>
      </p:sp>
    </p:spTree>
    <p:extLst>
      <p:ext uri="{BB962C8B-B14F-4D97-AF65-F5344CB8AC3E}">
        <p14:creationId xmlns:p14="http://schemas.microsoft.com/office/powerpoint/2010/main" val="34352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76200"/>
            <a:ext cx="9144000" cy="1020763"/>
          </a:xfrm>
        </p:spPr>
        <p:txBody>
          <a:bodyPr/>
          <a:lstStyle/>
          <a:p>
            <a:r>
              <a:rPr lang="en-US" sz="4300" dirty="0" err="1" smtClean="0"/>
              <a:t>Hướng</a:t>
            </a:r>
            <a:r>
              <a:rPr lang="en-US" sz="4300" dirty="0" smtClean="0"/>
              <a:t> </a:t>
            </a:r>
            <a:r>
              <a:rPr lang="en-US" sz="4300" dirty="0" err="1" smtClean="0"/>
              <a:t>phát</a:t>
            </a:r>
            <a:r>
              <a:rPr lang="en-US" sz="4300" dirty="0" smtClean="0"/>
              <a:t> </a:t>
            </a:r>
            <a:r>
              <a:rPr lang="en-US" sz="4300" dirty="0" err="1" smtClean="0"/>
              <a:t>triển</a:t>
            </a:r>
            <a:endParaRPr lang="en-US" sz="4300" dirty="0"/>
          </a:p>
        </p:txBody>
      </p:sp>
      <p:pic>
        <p:nvPicPr>
          <p:cNvPr id="25" name="Picture 9"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17" y="3243262"/>
            <a:ext cx="154363" cy="1524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0"/>
          <p:cNvSpPr txBox="1">
            <a:spLocks noChangeArrowheads="1"/>
          </p:cNvSpPr>
          <p:nvPr/>
        </p:nvSpPr>
        <p:spPr bwMode="auto">
          <a:xfrm>
            <a:off x="813080" y="3085675"/>
            <a:ext cx="77937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dirty="0" smtClean="0">
                <a:solidFill>
                  <a:srgbClr val="0000FF"/>
                </a:solidFill>
              </a:rPr>
              <a:t>Đề cập đến nhà bảo trợ quốc tế</a:t>
            </a:r>
            <a:endParaRPr lang="en-US" altLang="en-US" sz="2200" dirty="0">
              <a:solidFill>
                <a:srgbClr val="0000FF"/>
              </a:solidFill>
            </a:endParaRPr>
          </a:p>
        </p:txBody>
      </p:sp>
      <p:pic>
        <p:nvPicPr>
          <p:cNvPr id="27" name="Picture 11"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3975100"/>
            <a:ext cx="154363" cy="1524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2"/>
          <p:cNvSpPr txBox="1">
            <a:spLocks noChangeArrowheads="1"/>
          </p:cNvSpPr>
          <p:nvPr/>
        </p:nvSpPr>
        <p:spPr bwMode="auto">
          <a:xfrm>
            <a:off x="766764" y="3810000"/>
            <a:ext cx="77619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dirty="0" smtClean="0">
                <a:solidFill>
                  <a:srgbClr val="0000FF"/>
                </a:solidFill>
              </a:rPr>
              <a:t>Thống </a:t>
            </a:r>
            <a:r>
              <a:rPr lang="en-US" altLang="en-US" sz="2200" dirty="0">
                <a:solidFill>
                  <a:srgbClr val="0000FF"/>
                </a:solidFill>
              </a:rPr>
              <a:t>kê hàng </a:t>
            </a:r>
            <a:r>
              <a:rPr lang="en-US" altLang="en-US" sz="2200" dirty="0" smtClean="0">
                <a:solidFill>
                  <a:srgbClr val="0000FF"/>
                </a:solidFill>
              </a:rPr>
              <a:t>tồn, công nợ, kinh phí </a:t>
            </a:r>
            <a:r>
              <a:rPr lang="en-US" altLang="en-US" sz="2200" dirty="0">
                <a:solidFill>
                  <a:srgbClr val="0000FF"/>
                </a:solidFill>
              </a:rPr>
              <a:t>theo tháng </a:t>
            </a:r>
            <a:r>
              <a:rPr lang="en-US" altLang="en-US" sz="2200" dirty="0" smtClean="0">
                <a:solidFill>
                  <a:srgbClr val="0000FF"/>
                </a:solidFill>
              </a:rPr>
              <a:t>của nhà phân phối</a:t>
            </a:r>
            <a:endParaRPr lang="en-US" altLang="en-US" sz="2200" dirty="0">
              <a:solidFill>
                <a:srgbClr val="0000FF"/>
              </a:solidFill>
            </a:endParaRPr>
          </a:p>
        </p:txBody>
      </p:sp>
      <p:pic>
        <p:nvPicPr>
          <p:cNvPr id="29" name="Picture 13"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953000"/>
            <a:ext cx="154363" cy="1524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4"/>
          <p:cNvSpPr txBox="1">
            <a:spLocks noChangeArrowheads="1"/>
          </p:cNvSpPr>
          <p:nvPr/>
        </p:nvSpPr>
        <p:spPr bwMode="auto">
          <a:xfrm>
            <a:off x="780098" y="4840875"/>
            <a:ext cx="79641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dirty="0" smtClean="0">
                <a:solidFill>
                  <a:srgbClr val="0000FF"/>
                </a:solidFill>
              </a:rPr>
              <a:t>Hỗ </a:t>
            </a:r>
            <a:r>
              <a:rPr lang="en-US" altLang="en-US" sz="2200" dirty="0">
                <a:solidFill>
                  <a:srgbClr val="0000FF"/>
                </a:solidFill>
              </a:rPr>
              <a:t>trợ việc đặt mua sản phẩm…</a:t>
            </a:r>
          </a:p>
        </p:txBody>
      </p:sp>
      <p:sp>
        <p:nvSpPr>
          <p:cNvPr id="10" name="Text Box 6"/>
          <p:cNvSpPr txBox="1">
            <a:spLocks noChangeArrowheads="1"/>
          </p:cNvSpPr>
          <p:nvPr/>
        </p:nvSpPr>
        <p:spPr bwMode="auto">
          <a:xfrm>
            <a:off x="859099" y="2379088"/>
            <a:ext cx="32576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chemeClr val="hlink"/>
                </a:solidFill>
                <a:latin typeface="Arial" panose="020B0604020202020204" pitchFamily="34" charset="0"/>
              </a:rPr>
              <a:t>Phát triển chức năng</a:t>
            </a:r>
            <a:endParaRPr lang="en-US" altLang="en-US" sz="2400" b="1" i="1" dirty="0">
              <a:solidFill>
                <a:schemeClr val="hlink"/>
              </a:solidFill>
              <a:latin typeface="Arial" panose="020B0604020202020204" pitchFamily="34" charset="0"/>
            </a:endParaRPr>
          </a:p>
        </p:txBody>
      </p:sp>
      <p:grpSp>
        <p:nvGrpSpPr>
          <p:cNvPr id="11" name="Group 17"/>
          <p:cNvGrpSpPr>
            <a:grpSpLocks/>
          </p:cNvGrpSpPr>
          <p:nvPr/>
        </p:nvGrpSpPr>
        <p:grpSpPr bwMode="auto">
          <a:xfrm>
            <a:off x="482861" y="2458463"/>
            <a:ext cx="431800" cy="393700"/>
            <a:chOff x="1110" y="2656"/>
            <a:chExt cx="1549" cy="1351"/>
          </a:xfrm>
        </p:grpSpPr>
        <p:sp>
          <p:nvSpPr>
            <p:cNvPr id="1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4"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2">
                    <a:lumMod val="75000"/>
                  </a:schemeClr>
                </a:gs>
                <a:gs pos="100000">
                  <a:schemeClr val="accent4">
                    <a:lumMod val="50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5" name="Text Box 13"/>
          <p:cNvSpPr txBox="1">
            <a:spLocks noChangeArrowheads="1"/>
          </p:cNvSpPr>
          <p:nvPr/>
        </p:nvSpPr>
        <p:spPr bwMode="gray">
          <a:xfrm>
            <a:off x="527311" y="2442588"/>
            <a:ext cx="317500"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linds(horizontal)">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linds(horizontal)">
                                      <p:cBhvr>
                                        <p:cTn id="26" dur="500"/>
                                        <p:tgtEl>
                                          <p:spTgt spid="2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10"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7"/>
          <p:cNvSpPr txBox="1">
            <a:spLocks noChangeArrowheads="1"/>
          </p:cNvSpPr>
          <p:nvPr/>
        </p:nvSpPr>
        <p:spPr bwMode="auto">
          <a:xfrm>
            <a:off x="762000" y="2438400"/>
            <a:ext cx="2985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smtClean="0">
                <a:solidFill>
                  <a:schemeClr val="hlink"/>
                </a:solidFill>
                <a:latin typeface="Arial" panose="020B0604020202020204" pitchFamily="34" charset="0"/>
              </a:rPr>
              <a:t>Phát triển hệ thống</a:t>
            </a:r>
            <a:endParaRPr lang="en-US" altLang="en-US" sz="2400" b="1" i="1">
              <a:solidFill>
                <a:schemeClr val="hlink"/>
              </a:solidFill>
              <a:latin typeface="Arial" panose="020B0604020202020204" pitchFamily="34" charset="0"/>
            </a:endParaRPr>
          </a:p>
        </p:txBody>
      </p:sp>
      <p:grpSp>
        <p:nvGrpSpPr>
          <p:cNvPr id="13" name="Group 7"/>
          <p:cNvGrpSpPr>
            <a:grpSpLocks/>
          </p:cNvGrpSpPr>
          <p:nvPr/>
        </p:nvGrpSpPr>
        <p:grpSpPr bwMode="auto">
          <a:xfrm>
            <a:off x="387350" y="2493962"/>
            <a:ext cx="431800" cy="393700"/>
            <a:chOff x="3174" y="2656"/>
            <a:chExt cx="1549" cy="1351"/>
          </a:xfrm>
        </p:grpSpPr>
        <p:sp>
          <p:nvSpPr>
            <p:cNvPr id="14"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5"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6" name="AutoShape 10"/>
            <p:cNvSpPr>
              <a:spLocks noChangeArrowheads="1"/>
            </p:cNvSpPr>
            <p:nvPr/>
          </p:nvSpPr>
          <p:spPr bwMode="gray">
            <a:xfrm>
              <a:off x="3265" y="2738"/>
              <a:ext cx="1350"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7" name="Text Box 13"/>
          <p:cNvSpPr txBox="1">
            <a:spLocks noChangeArrowheads="1"/>
          </p:cNvSpPr>
          <p:nvPr/>
        </p:nvSpPr>
        <p:spPr bwMode="gray">
          <a:xfrm>
            <a:off x="415925" y="2487612"/>
            <a:ext cx="255587" cy="366713"/>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2</a:t>
            </a:r>
          </a:p>
        </p:txBody>
      </p:sp>
      <p:sp>
        <p:nvSpPr>
          <p:cNvPr id="20" name="Rectangle 19"/>
          <p:cNvSpPr>
            <a:spLocks noChangeArrowheads="1"/>
          </p:cNvSpPr>
          <p:nvPr/>
        </p:nvSpPr>
        <p:spPr bwMode="gray">
          <a:xfrm>
            <a:off x="2133600" y="1447800"/>
            <a:ext cx="4876800" cy="579438"/>
          </a:xfrm>
          <a:prstGeom prst="rect">
            <a:avLst/>
          </a:prstGeom>
          <a:noFill/>
          <a:ln w="9525" algn="ctr">
            <a:noFill/>
            <a:miter lim="800000"/>
            <a:headEnd/>
            <a:tailEnd/>
          </a:ln>
          <a:effectLst/>
        </p:spPr>
        <p:txBody>
          <a:bodyPr>
            <a:spAutoFit/>
          </a:bodyPr>
          <a:lstStyle/>
          <a:p>
            <a:pPr algn="ctr"/>
            <a:r>
              <a:rPr lang="en-US" sz="3200" b="1" smtClean="0">
                <a:solidFill>
                  <a:srgbClr val="CC0000"/>
                </a:solidFill>
                <a:effectLst>
                  <a:outerShdw blurRad="38100" dist="38100" dir="2700000" algn="tl">
                    <a:srgbClr val="C0C0C0"/>
                  </a:outerShdw>
                </a:effectLst>
              </a:rPr>
              <a:t>Hướng phát triển</a:t>
            </a:r>
            <a:endParaRPr lang="en-US" sz="3200" b="1">
              <a:solidFill>
                <a:srgbClr val="CC0000"/>
              </a:solidFill>
              <a:effectLst>
                <a:outerShdw blurRad="38100" dist="38100" dir="2700000" algn="tl">
                  <a:srgbClr val="C0C0C0"/>
                </a:outerShdw>
              </a:effectLst>
            </a:endParaRPr>
          </a:p>
        </p:txBody>
      </p:sp>
      <p:pic>
        <p:nvPicPr>
          <p:cNvPr id="10" name="Picture 9"/>
          <p:cNvPicPr>
            <a:picLocks noChangeAspect="1"/>
          </p:cNvPicPr>
          <p:nvPr/>
        </p:nvPicPr>
        <p:blipFill>
          <a:blip r:embed="rId3"/>
          <a:stretch>
            <a:fillRect/>
          </a:stretch>
        </p:blipFill>
        <p:spPr>
          <a:xfrm>
            <a:off x="-34119" y="1054193"/>
            <a:ext cx="9178119" cy="5422807"/>
          </a:xfrm>
          <a:prstGeom prst="rect">
            <a:avLst/>
          </a:prstGeom>
        </p:spPr>
      </p:pic>
      <p:sp>
        <p:nvSpPr>
          <p:cNvPr id="11" name="Rectangle 2"/>
          <p:cNvSpPr>
            <a:spLocks noGrp="1" noChangeArrowheads="1"/>
          </p:cNvSpPr>
          <p:nvPr>
            <p:ph type="title"/>
          </p:nvPr>
        </p:nvSpPr>
        <p:spPr>
          <a:xfrm>
            <a:off x="0" y="76200"/>
            <a:ext cx="9144000" cy="1020763"/>
          </a:xfrm>
        </p:spPr>
        <p:txBody>
          <a:bodyPr/>
          <a:lstStyle/>
          <a:p>
            <a:r>
              <a:rPr lang="en-US" sz="4300" dirty="0" err="1" smtClean="0"/>
              <a:t>Hướng</a:t>
            </a:r>
            <a:r>
              <a:rPr lang="en-US" sz="4300" dirty="0" smtClean="0"/>
              <a:t> </a:t>
            </a:r>
            <a:r>
              <a:rPr lang="en-US" sz="4300" dirty="0" err="1" smtClean="0"/>
              <a:t>phát</a:t>
            </a:r>
            <a:r>
              <a:rPr lang="en-US" sz="4300" dirty="0" smtClean="0"/>
              <a:t> </a:t>
            </a:r>
            <a:r>
              <a:rPr lang="en-US" sz="4300" dirty="0" err="1" smtClean="0"/>
              <a:t>triển</a:t>
            </a:r>
            <a:endParaRPr lang="en-US" sz="4300" dirty="0"/>
          </a:p>
        </p:txBody>
      </p:sp>
    </p:spTree>
    <p:extLst>
      <p:ext uri="{BB962C8B-B14F-4D97-AF65-F5344CB8AC3E}">
        <p14:creationId xmlns:p14="http://schemas.microsoft.com/office/powerpoint/2010/main" val="384971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Grp="1" noChangeArrowheads="1"/>
          </p:cNvSpPr>
          <p:nvPr>
            <p:ph type="ftr" sz="quarter" idx="3"/>
          </p:nvPr>
        </p:nvSpPr>
        <p:spPr/>
        <p:txBody>
          <a:bodyPr/>
          <a:lstStyle/>
          <a:p>
            <a:r>
              <a:rPr lang="en-US" smtClean="0"/>
              <a:t>Nha Trang, tháng 6 năm 2014</a:t>
            </a:r>
            <a:endParaRPr lang="en-US"/>
          </a:p>
        </p:txBody>
      </p:sp>
      <p:sp>
        <p:nvSpPr>
          <p:cNvPr id="35842" name="WordArt 2"/>
          <p:cNvSpPr>
            <a:spLocks noChangeArrowheads="1" noChangeShapeType="1" noTextEdit="1"/>
          </p:cNvSpPr>
          <p:nvPr/>
        </p:nvSpPr>
        <p:spPr bwMode="gray">
          <a:xfrm>
            <a:off x="457200" y="2514600"/>
            <a:ext cx="8686800" cy="1123950"/>
          </a:xfrm>
          <a:prstGeom prst="rect">
            <a:avLst/>
          </a:prstGeom>
        </p:spPr>
        <p:txBody>
          <a:bodyPr wrap="none" fromWordArt="1">
            <a:prstTxWarp prst="textDeflate">
              <a:avLst>
                <a:gd name="adj" fmla="val 0"/>
              </a:avLst>
            </a:prstTxWarp>
          </a:bodyPr>
          <a:lstStyle/>
          <a:p>
            <a:pPr algn="ct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Cảm </a:t>
            </a:r>
            <a:r>
              <a:rPr lang="en-US" sz="3600" b="1" kern="10" dirty="0" err="1"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ơn</a:t>
            </a: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 </a:t>
            </a:r>
            <a:r>
              <a:rPr lang="en-US" sz="3600" b="1" kern="10" dirty="0" err="1"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Thầy</a:t>
            </a: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 </a:t>
            </a:r>
            <a:r>
              <a:rPr lang="en-US" sz="3600" b="1" kern="10" dirty="0" err="1"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Cô</a:t>
            </a: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 </a:t>
            </a:r>
          </a:p>
          <a:p>
            <a:pPr algn="ct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và </a:t>
            </a:r>
            <a:r>
              <a:rPr lang="en-US" sz="3600" b="1" kern="10" dirty="0" err="1"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các</a:t>
            </a: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 </a:t>
            </a:r>
            <a:r>
              <a:rPr lang="en-US" sz="3600" b="1" kern="10" dirty="0" err="1"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bạn</a:t>
            </a:r>
            <a:r>
              <a:rPr lang="en-US" sz="3600" b="1" kern="10" dirty="0" smtClean="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rPr>
              <a:t>!</a:t>
            </a:r>
            <a:endParaRPr lang="en-US" sz="3600" b="1" kern="10" dirty="0">
              <a:ln w="19050">
                <a:solidFill>
                  <a:srgbClr val="FFFFFF"/>
                </a:solidFill>
                <a:round/>
                <a:headEnd/>
                <a:tailEnd/>
              </a:ln>
              <a:solidFill>
                <a:schemeClr val="accent1"/>
              </a:solidFill>
              <a:effectLst>
                <a:outerShdw dist="53882" dir="2700000" algn="ctr" rotWithShape="0">
                  <a:schemeClr val="tx1">
                    <a:alpha val="50000"/>
                  </a:schemeClr>
                </a:outerShdw>
              </a:effectLst>
              <a:latin typeface="Arial"/>
              <a:cs typeface="Arial"/>
            </a:endParaRPr>
          </a:p>
        </p:txBody>
      </p:sp>
      <p:sp>
        <p:nvSpPr>
          <p:cNvPr id="6" name="Rectangle 5"/>
          <p:cNvSpPr txBox="1">
            <a:spLocks noChangeArrowheads="1"/>
          </p:cNvSpPr>
          <p:nvPr/>
        </p:nvSpPr>
        <p:spPr bwMode="auto">
          <a:xfrm>
            <a:off x="152400" y="6477000"/>
            <a:ext cx="22860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en-US" smtClean="0"/>
              <a:t>www.doan.some.com</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2000"/>
                                        <p:tgtEl>
                                          <p:spTgt spid="35842"/>
                                        </p:tgtEl>
                                      </p:cBhvr>
                                    </p:animEffect>
                                    <p:anim calcmode="lin" valueType="num">
                                      <p:cBhvr>
                                        <p:cTn id="8" dur="2000" fill="hold"/>
                                        <p:tgtEl>
                                          <p:spTgt spid="35842"/>
                                        </p:tgtEl>
                                        <p:attrNameLst>
                                          <p:attrName>ppt_w</p:attrName>
                                        </p:attrNameLst>
                                      </p:cBhvr>
                                      <p:tavLst>
                                        <p:tav tm="0" fmla="#ppt_w*sin(2.5*pi*$)">
                                          <p:val>
                                            <p:fltVal val="0"/>
                                          </p:val>
                                        </p:tav>
                                        <p:tav tm="100000">
                                          <p:val>
                                            <p:fltVal val="1"/>
                                          </p:val>
                                        </p:tav>
                                      </p:tavLst>
                                    </p:anim>
                                    <p:anim calcmode="lin" valueType="num">
                                      <p:cBhvr>
                                        <p:cTn id="9" dur="2000" fill="hold"/>
                                        <p:tgtEl>
                                          <p:spTgt spid="358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300" dirty="0" smtClean="0"/>
              <a:t>II. Cơ sở lý thuyết</a:t>
            </a:r>
            <a:endParaRPr lang="en-US" sz="4300" dirty="0"/>
          </a:p>
        </p:txBody>
      </p:sp>
      <p:sp>
        <p:nvSpPr>
          <p:cNvPr id="23556" name="Rectangle 4"/>
          <p:cNvSpPr>
            <a:spLocks noChangeArrowheads="1"/>
          </p:cNvSpPr>
          <p:nvPr/>
        </p:nvSpPr>
        <p:spPr bwMode="auto">
          <a:xfrm>
            <a:off x="3263900" y="2424113"/>
            <a:ext cx="4829175" cy="369332"/>
          </a:xfrm>
          <a:prstGeom prst="rect">
            <a:avLst/>
          </a:prstGeom>
          <a:noFill/>
          <a:ln w="9525" algn="ctr">
            <a:noFill/>
            <a:miter lim="800000"/>
            <a:headEnd/>
            <a:tailEnd/>
          </a:ln>
          <a:effectLst/>
        </p:spPr>
        <p:txBody>
          <a:bodyPr>
            <a:spAutoFit/>
          </a:bodyPr>
          <a:lstStyle/>
          <a:p>
            <a:r>
              <a:rPr lang="en-US" u="sng" dirty="0" smtClean="0">
                <a:solidFill>
                  <a:srgbClr val="0000FF"/>
                </a:solidFill>
              </a:rPr>
              <a:t>Các môi trường lập trình website hiện nay</a:t>
            </a:r>
            <a:endParaRPr lang="en-US" u="sng" dirty="0">
              <a:solidFill>
                <a:srgbClr val="0000FF"/>
              </a:solidFill>
            </a:endParaRPr>
          </a:p>
        </p:txBody>
      </p:sp>
      <p:sp>
        <p:nvSpPr>
          <p:cNvPr id="23557" name="Rectangle 5"/>
          <p:cNvSpPr>
            <a:spLocks noChangeArrowheads="1"/>
          </p:cNvSpPr>
          <p:nvPr/>
        </p:nvSpPr>
        <p:spPr bwMode="auto">
          <a:xfrm>
            <a:off x="3878263" y="3181350"/>
            <a:ext cx="4829175" cy="369332"/>
          </a:xfrm>
          <a:prstGeom prst="rect">
            <a:avLst/>
          </a:prstGeom>
          <a:noFill/>
          <a:ln w="9525" algn="ctr">
            <a:noFill/>
            <a:miter lim="800000"/>
            <a:headEnd/>
            <a:tailEnd/>
          </a:ln>
          <a:effectLst/>
        </p:spPr>
        <p:txBody>
          <a:bodyPr>
            <a:spAutoFit/>
          </a:bodyPr>
          <a:lstStyle/>
          <a:p>
            <a:r>
              <a:rPr lang="en-US" u="sng" dirty="0" smtClean="0">
                <a:solidFill>
                  <a:srgbClr val="0000FF"/>
                </a:solidFill>
              </a:rPr>
              <a:t>Các </a:t>
            </a:r>
            <a:r>
              <a:rPr lang="en-US" u="sng" dirty="0">
                <a:solidFill>
                  <a:srgbClr val="0000FF"/>
                </a:solidFill>
              </a:rPr>
              <a:t>công cụ thực hiện đề tài</a:t>
            </a:r>
          </a:p>
        </p:txBody>
      </p:sp>
      <p:sp>
        <p:nvSpPr>
          <p:cNvPr id="23558" name="Rectangle 6"/>
          <p:cNvSpPr>
            <a:spLocks noChangeArrowheads="1"/>
          </p:cNvSpPr>
          <p:nvPr/>
        </p:nvSpPr>
        <p:spPr bwMode="auto">
          <a:xfrm>
            <a:off x="4141788" y="3998913"/>
            <a:ext cx="4829175" cy="369332"/>
          </a:xfrm>
          <a:prstGeom prst="rect">
            <a:avLst/>
          </a:prstGeom>
          <a:noFill/>
          <a:ln w="9525" algn="ctr">
            <a:noFill/>
            <a:miter lim="800000"/>
            <a:headEnd/>
            <a:tailEnd/>
          </a:ln>
          <a:effectLst/>
        </p:spPr>
        <p:txBody>
          <a:bodyPr>
            <a:spAutoFit/>
          </a:bodyPr>
          <a:lstStyle/>
          <a:p>
            <a:r>
              <a:rPr lang="en-US" u="sng" dirty="0" smtClean="0">
                <a:solidFill>
                  <a:srgbClr val="0000FF"/>
                </a:solidFill>
              </a:rPr>
              <a:t>Kiến </a:t>
            </a:r>
            <a:r>
              <a:rPr lang="en-US" u="sng" dirty="0">
                <a:solidFill>
                  <a:srgbClr val="0000FF"/>
                </a:solidFill>
              </a:rPr>
              <a:t>trúc đa tầng trong lập trình ứng dụng</a:t>
            </a:r>
          </a:p>
        </p:txBody>
      </p:sp>
      <p:sp>
        <p:nvSpPr>
          <p:cNvPr id="23559" name="Rectangle 7"/>
          <p:cNvSpPr>
            <a:spLocks noChangeArrowheads="1"/>
          </p:cNvSpPr>
          <p:nvPr/>
        </p:nvSpPr>
        <p:spPr bwMode="auto">
          <a:xfrm>
            <a:off x="3973513" y="4805363"/>
            <a:ext cx="4829175" cy="369332"/>
          </a:xfrm>
          <a:prstGeom prst="rect">
            <a:avLst/>
          </a:prstGeom>
          <a:noFill/>
          <a:ln w="9525" algn="ctr">
            <a:noFill/>
            <a:miter lim="800000"/>
            <a:headEnd/>
            <a:tailEnd/>
          </a:ln>
          <a:effectLst/>
        </p:spPr>
        <p:txBody>
          <a:bodyPr>
            <a:spAutoFit/>
          </a:bodyPr>
          <a:lstStyle/>
          <a:p>
            <a:r>
              <a:rPr lang="en-US" u="sng" dirty="0" smtClean="0">
                <a:solidFill>
                  <a:srgbClr val="0000FF"/>
                </a:solidFill>
              </a:rPr>
              <a:t>Khái </a:t>
            </a:r>
            <a:r>
              <a:rPr lang="en-US" u="sng" dirty="0">
                <a:solidFill>
                  <a:srgbClr val="0000FF"/>
                </a:solidFill>
              </a:rPr>
              <a:t>quát về marketing đa cấp</a:t>
            </a:r>
          </a:p>
        </p:txBody>
      </p:sp>
      <p:sp>
        <p:nvSpPr>
          <p:cNvPr id="23560" name="Rectangle 8"/>
          <p:cNvSpPr>
            <a:spLocks noChangeArrowheads="1"/>
          </p:cNvSpPr>
          <p:nvPr/>
        </p:nvSpPr>
        <p:spPr bwMode="auto">
          <a:xfrm>
            <a:off x="3494088" y="5565775"/>
            <a:ext cx="4829175" cy="369332"/>
          </a:xfrm>
          <a:prstGeom prst="rect">
            <a:avLst/>
          </a:prstGeom>
          <a:noFill/>
          <a:ln w="9525" algn="ctr">
            <a:noFill/>
            <a:miter lim="800000"/>
            <a:headEnd/>
            <a:tailEnd/>
          </a:ln>
          <a:effectLst/>
        </p:spPr>
        <p:txBody>
          <a:bodyPr>
            <a:spAutoFit/>
          </a:bodyPr>
          <a:lstStyle/>
          <a:p>
            <a:r>
              <a:rPr lang="en-US" u="sng" dirty="0" smtClean="0">
                <a:solidFill>
                  <a:srgbClr val="0000FF"/>
                </a:solidFill>
              </a:rPr>
              <a:t>Google Maps API</a:t>
            </a:r>
            <a:endParaRPr lang="en-US" u="sng" dirty="0">
              <a:solidFill>
                <a:srgbClr val="0000FF"/>
              </a:solidFill>
            </a:endParaRPr>
          </a:p>
        </p:txBody>
      </p:sp>
      <p:grpSp>
        <p:nvGrpSpPr>
          <p:cNvPr id="23561" name="Group 9"/>
          <p:cNvGrpSpPr>
            <a:grpSpLocks/>
          </p:cNvGrpSpPr>
          <p:nvPr/>
        </p:nvGrpSpPr>
        <p:grpSpPr bwMode="auto">
          <a:xfrm rot="4976862" flipH="1">
            <a:off x="2940050" y="2420938"/>
            <a:ext cx="323850" cy="311150"/>
            <a:chOff x="1944" y="1111"/>
            <a:chExt cx="204" cy="196"/>
          </a:xfrm>
        </p:grpSpPr>
        <p:pic>
          <p:nvPicPr>
            <p:cNvPr id="23562" name="Picture 10" descr="circuler_1"/>
            <p:cNvPicPr>
              <a:picLocks noChangeAspect="1" noChangeArrowheads="1"/>
            </p:cNvPicPr>
            <p:nvPr/>
          </p:nvPicPr>
          <p:blipFill>
            <a:blip r:embed="rId2" cstate="print"/>
            <a:srcRect/>
            <a:stretch>
              <a:fillRect/>
            </a:stretch>
          </p:blipFill>
          <p:spPr bwMode="gray">
            <a:xfrm flipH="1">
              <a:off x="1961" y="1124"/>
              <a:ext cx="174" cy="172"/>
            </a:xfrm>
            <a:prstGeom prst="rect">
              <a:avLst/>
            </a:prstGeom>
            <a:noFill/>
          </p:spPr>
        </p:pic>
        <p:sp>
          <p:nvSpPr>
            <p:cNvPr id="23563"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w="9525" algn="ctr">
              <a:noFill/>
              <a:round/>
              <a:headEnd/>
              <a:tailEnd/>
            </a:ln>
            <a:effectLst/>
          </p:spPr>
          <p:txBody>
            <a:bodyPr wrap="none" anchor="ctr"/>
            <a:lstStyle/>
            <a:p>
              <a:endParaRPr lang="en-US"/>
            </a:p>
          </p:txBody>
        </p:sp>
        <p:grpSp>
          <p:nvGrpSpPr>
            <p:cNvPr id="23564" name="Group 12"/>
            <p:cNvGrpSpPr>
              <a:grpSpLocks/>
            </p:cNvGrpSpPr>
            <p:nvPr/>
          </p:nvGrpSpPr>
          <p:grpSpPr bwMode="auto">
            <a:xfrm rot="1297425" flipV="1">
              <a:off x="1971" y="1258"/>
              <a:ext cx="151" cy="37"/>
              <a:chOff x="2532" y="1051"/>
              <a:chExt cx="893" cy="246"/>
            </a:xfrm>
          </p:grpSpPr>
          <p:grpSp>
            <p:nvGrpSpPr>
              <p:cNvPr id="23565" name="Group 13"/>
              <p:cNvGrpSpPr>
                <a:grpSpLocks/>
              </p:cNvGrpSpPr>
              <p:nvPr/>
            </p:nvGrpSpPr>
            <p:grpSpPr bwMode="auto">
              <a:xfrm>
                <a:off x="2532" y="1051"/>
                <a:ext cx="743" cy="185"/>
                <a:chOff x="1565" y="2568"/>
                <a:chExt cx="1118" cy="279"/>
              </a:xfrm>
            </p:grpSpPr>
            <p:sp>
              <p:nvSpPr>
                <p:cNvPr id="23566" name="AutoShape 14"/>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67" name="AutoShape 15"/>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68" name="AutoShape 16"/>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69" name="AutoShape 17"/>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nvGrpSpPr>
              <p:cNvPr id="23570" name="Group 18"/>
              <p:cNvGrpSpPr>
                <a:grpSpLocks/>
              </p:cNvGrpSpPr>
              <p:nvPr/>
            </p:nvGrpSpPr>
            <p:grpSpPr bwMode="auto">
              <a:xfrm rot="1353540">
                <a:off x="2682" y="1111"/>
                <a:ext cx="743" cy="186"/>
                <a:chOff x="1565" y="2568"/>
                <a:chExt cx="1118" cy="279"/>
              </a:xfrm>
            </p:grpSpPr>
            <p:sp>
              <p:nvSpPr>
                <p:cNvPr id="23571" name="AutoShape 19"/>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72" name="AutoShape 20"/>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73" name="AutoShape 21"/>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74" name="AutoShape 22"/>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sp>
          <p:nvSpPr>
            <p:cNvPr id="23575" name="Arc 23"/>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p:spPr>
          <p:txBody>
            <a:bodyPr wrap="none" anchor="ctr"/>
            <a:lstStyle/>
            <a:p>
              <a:endParaRPr lang="en-US"/>
            </a:p>
          </p:txBody>
        </p:sp>
        <p:pic>
          <p:nvPicPr>
            <p:cNvPr id="23576" name="Picture 24" descr="light_shadow1"/>
            <p:cNvPicPr>
              <a:picLocks noChangeAspect="1" noChangeArrowheads="1"/>
            </p:cNvPicPr>
            <p:nvPr/>
          </p:nvPicPr>
          <p:blipFill>
            <a:blip r:embed="rId3" cstate="print"/>
            <a:srcRect t="23740"/>
            <a:stretch>
              <a:fillRect/>
            </a:stretch>
          </p:blipFill>
          <p:spPr bwMode="gray">
            <a:xfrm rot="2569845" flipH="1">
              <a:off x="2015" y="1139"/>
              <a:ext cx="129" cy="84"/>
            </a:xfrm>
            <a:prstGeom prst="rect">
              <a:avLst/>
            </a:prstGeom>
            <a:noFill/>
          </p:spPr>
        </p:pic>
      </p:grpSp>
      <p:grpSp>
        <p:nvGrpSpPr>
          <p:cNvPr id="23577" name="Group 25"/>
          <p:cNvGrpSpPr>
            <a:grpSpLocks/>
          </p:cNvGrpSpPr>
          <p:nvPr/>
        </p:nvGrpSpPr>
        <p:grpSpPr bwMode="auto">
          <a:xfrm flipH="1">
            <a:off x="228600" y="2508250"/>
            <a:ext cx="3438525" cy="3429000"/>
            <a:chOff x="1955" y="1224"/>
            <a:chExt cx="1911" cy="1911"/>
          </a:xfrm>
        </p:grpSpPr>
        <p:sp>
          <p:nvSpPr>
            <p:cNvPr id="23578" name="Oval 26"/>
            <p:cNvSpPr>
              <a:spLocks noChangeArrowheads="1"/>
            </p:cNvSpPr>
            <p:nvPr/>
          </p:nvSpPr>
          <p:spPr bwMode="gray">
            <a:xfrm>
              <a:off x="1955" y="1224"/>
              <a:ext cx="1911" cy="1911"/>
            </a:xfrm>
            <a:prstGeom prst="ellipse">
              <a:avLst/>
            </a:prstGeom>
            <a:noFill/>
            <a:ln w="12700" algn="ctr">
              <a:solidFill>
                <a:srgbClr val="A6B0DA">
                  <a:alpha val="50000"/>
                </a:srgbClr>
              </a:solidFill>
              <a:round/>
              <a:headEnd/>
              <a:tailEnd/>
            </a:ln>
            <a:effectLst/>
          </p:spPr>
          <p:txBody>
            <a:bodyPr wrap="none" anchor="ctr"/>
            <a:lstStyle/>
            <a:p>
              <a:endParaRPr lang="en-US"/>
            </a:p>
          </p:txBody>
        </p:sp>
        <p:sp>
          <p:nvSpPr>
            <p:cNvPr id="23579" name="Oval 27"/>
            <p:cNvSpPr>
              <a:spLocks noChangeArrowheads="1"/>
            </p:cNvSpPr>
            <p:nvPr/>
          </p:nvSpPr>
          <p:spPr bwMode="gray">
            <a:xfrm>
              <a:off x="2080" y="1355"/>
              <a:ext cx="1660" cy="1660"/>
            </a:xfrm>
            <a:prstGeom prst="ellipse">
              <a:avLst/>
            </a:prstGeom>
            <a:noFill/>
            <a:ln w="28575" algn="ctr">
              <a:solidFill>
                <a:srgbClr val="A6B0DA">
                  <a:alpha val="50000"/>
                </a:srgbClr>
              </a:solidFill>
              <a:round/>
              <a:headEnd/>
              <a:tailEnd/>
            </a:ln>
            <a:effectLst/>
          </p:spPr>
          <p:txBody>
            <a:bodyPr wrap="none" anchor="ctr"/>
            <a:lstStyle/>
            <a:p>
              <a:endParaRPr lang="en-US"/>
            </a:p>
          </p:txBody>
        </p:sp>
        <p:sp>
          <p:nvSpPr>
            <p:cNvPr id="23580" name="Oval 28"/>
            <p:cNvSpPr>
              <a:spLocks noChangeArrowheads="1"/>
            </p:cNvSpPr>
            <p:nvPr/>
          </p:nvSpPr>
          <p:spPr bwMode="gray">
            <a:xfrm>
              <a:off x="2218" y="1499"/>
              <a:ext cx="1396" cy="1396"/>
            </a:xfrm>
            <a:prstGeom prst="ellipse">
              <a:avLst/>
            </a:prstGeom>
            <a:noFill/>
            <a:ln w="38100" algn="ctr">
              <a:solidFill>
                <a:srgbClr val="A6B0DA">
                  <a:alpha val="50000"/>
                </a:srgbClr>
              </a:solidFill>
              <a:round/>
              <a:headEnd/>
              <a:tailEnd/>
            </a:ln>
            <a:effectLst/>
          </p:spPr>
          <p:txBody>
            <a:bodyPr wrap="none" anchor="ctr"/>
            <a:lstStyle/>
            <a:p>
              <a:endParaRPr lang="en-US"/>
            </a:p>
          </p:txBody>
        </p:sp>
        <p:sp>
          <p:nvSpPr>
            <p:cNvPr id="23581" name="Oval 29"/>
            <p:cNvSpPr>
              <a:spLocks noChangeArrowheads="1"/>
            </p:cNvSpPr>
            <p:nvPr/>
          </p:nvSpPr>
          <p:spPr bwMode="gray">
            <a:xfrm>
              <a:off x="2338" y="1643"/>
              <a:ext cx="1132" cy="1132"/>
            </a:xfrm>
            <a:prstGeom prst="ellipse">
              <a:avLst/>
            </a:prstGeom>
            <a:noFill/>
            <a:ln w="57150" algn="ctr">
              <a:solidFill>
                <a:srgbClr val="A6B0DA">
                  <a:alpha val="50000"/>
                </a:srgbClr>
              </a:solidFill>
              <a:round/>
              <a:headEnd/>
              <a:tailEnd/>
            </a:ln>
            <a:effectLst/>
          </p:spPr>
          <p:txBody>
            <a:bodyPr wrap="none" anchor="ctr"/>
            <a:lstStyle/>
            <a:p>
              <a:endParaRPr lang="en-US"/>
            </a:p>
          </p:txBody>
        </p:sp>
        <p:sp>
          <p:nvSpPr>
            <p:cNvPr id="23582" name="Oval 30"/>
            <p:cNvSpPr>
              <a:spLocks noChangeArrowheads="1"/>
            </p:cNvSpPr>
            <p:nvPr/>
          </p:nvSpPr>
          <p:spPr bwMode="gray">
            <a:xfrm>
              <a:off x="2476" y="1781"/>
              <a:ext cx="868" cy="868"/>
            </a:xfrm>
            <a:prstGeom prst="ellipse">
              <a:avLst/>
            </a:prstGeom>
            <a:noFill/>
            <a:ln w="57150" algn="ctr">
              <a:solidFill>
                <a:srgbClr val="A6B0DA">
                  <a:alpha val="50000"/>
                </a:srgbClr>
              </a:solidFill>
              <a:round/>
              <a:headEnd/>
              <a:tailEnd/>
            </a:ln>
            <a:effectLst/>
          </p:spPr>
          <p:txBody>
            <a:bodyPr wrap="none" anchor="ctr"/>
            <a:lstStyle/>
            <a:p>
              <a:endParaRPr lang="en-US"/>
            </a:p>
          </p:txBody>
        </p:sp>
        <p:sp>
          <p:nvSpPr>
            <p:cNvPr id="23583" name="Oval 31"/>
            <p:cNvSpPr>
              <a:spLocks noChangeArrowheads="1"/>
            </p:cNvSpPr>
            <p:nvPr/>
          </p:nvSpPr>
          <p:spPr bwMode="gray">
            <a:xfrm>
              <a:off x="2602" y="1901"/>
              <a:ext cx="616" cy="616"/>
            </a:xfrm>
            <a:prstGeom prst="ellipse">
              <a:avLst/>
            </a:prstGeom>
            <a:noFill/>
            <a:ln w="76200" algn="ctr">
              <a:solidFill>
                <a:srgbClr val="A6B0DA">
                  <a:alpha val="50000"/>
                </a:srgbClr>
              </a:solidFill>
              <a:round/>
              <a:headEnd/>
              <a:tailEnd/>
            </a:ln>
            <a:effectLst/>
          </p:spPr>
          <p:txBody>
            <a:bodyPr wrap="none" anchor="ctr"/>
            <a:lstStyle/>
            <a:p>
              <a:endParaRPr lang="en-US"/>
            </a:p>
          </p:txBody>
        </p:sp>
        <p:sp>
          <p:nvSpPr>
            <p:cNvPr id="23584" name="Oval 32"/>
            <p:cNvSpPr>
              <a:spLocks noChangeArrowheads="1"/>
            </p:cNvSpPr>
            <p:nvPr/>
          </p:nvSpPr>
          <p:spPr bwMode="gray">
            <a:xfrm>
              <a:off x="2716" y="2021"/>
              <a:ext cx="388" cy="388"/>
            </a:xfrm>
            <a:prstGeom prst="ellipse">
              <a:avLst/>
            </a:prstGeom>
            <a:noFill/>
            <a:ln w="9525" algn="ctr">
              <a:solidFill>
                <a:srgbClr val="A6B0DA">
                  <a:alpha val="50000"/>
                </a:srgbClr>
              </a:solidFill>
              <a:round/>
              <a:headEnd/>
              <a:tailEnd/>
            </a:ln>
            <a:effectLst/>
          </p:spPr>
          <p:txBody>
            <a:bodyPr wrap="none" anchor="ctr"/>
            <a:lstStyle/>
            <a:p>
              <a:endParaRPr lang="en-US"/>
            </a:p>
          </p:txBody>
        </p:sp>
      </p:grpSp>
      <p:pic>
        <p:nvPicPr>
          <p:cNvPr id="23585" name="Picture 33" descr="worldmap_ani8"/>
          <p:cNvPicPr>
            <a:picLocks noChangeAspect="1" noChangeArrowheads="1" noCrop="1"/>
          </p:cNvPicPr>
          <p:nvPr/>
        </p:nvPicPr>
        <p:blipFill>
          <a:blip r:embed="rId4"/>
          <a:srcRect/>
          <a:stretch>
            <a:fillRect/>
          </a:stretch>
        </p:blipFill>
        <p:spPr bwMode="gray">
          <a:xfrm>
            <a:off x="1149350" y="3479800"/>
            <a:ext cx="1609725" cy="1612900"/>
          </a:xfrm>
          <a:prstGeom prst="rect">
            <a:avLst/>
          </a:prstGeom>
          <a:noFill/>
        </p:spPr>
      </p:pic>
      <p:grpSp>
        <p:nvGrpSpPr>
          <p:cNvPr id="23586" name="Group 34"/>
          <p:cNvGrpSpPr>
            <a:grpSpLocks/>
          </p:cNvGrpSpPr>
          <p:nvPr/>
        </p:nvGrpSpPr>
        <p:grpSpPr bwMode="auto">
          <a:xfrm rot="4976862" flipH="1">
            <a:off x="3571875" y="3171825"/>
            <a:ext cx="323850" cy="311150"/>
            <a:chOff x="1944" y="1111"/>
            <a:chExt cx="204" cy="196"/>
          </a:xfrm>
        </p:grpSpPr>
        <p:pic>
          <p:nvPicPr>
            <p:cNvPr id="23587" name="Picture 35" descr="circuler_1"/>
            <p:cNvPicPr>
              <a:picLocks noChangeAspect="1" noChangeArrowheads="1"/>
            </p:cNvPicPr>
            <p:nvPr/>
          </p:nvPicPr>
          <p:blipFill>
            <a:blip r:embed="rId2" cstate="print"/>
            <a:srcRect/>
            <a:stretch>
              <a:fillRect/>
            </a:stretch>
          </p:blipFill>
          <p:spPr bwMode="gray">
            <a:xfrm flipH="1">
              <a:off x="1961" y="1124"/>
              <a:ext cx="174" cy="172"/>
            </a:xfrm>
            <a:prstGeom prst="rect">
              <a:avLst/>
            </a:prstGeom>
            <a:noFill/>
          </p:spPr>
        </p:pic>
        <p:sp>
          <p:nvSpPr>
            <p:cNvPr id="23588" name="Oval 36"/>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w="9525" algn="ctr">
              <a:noFill/>
              <a:round/>
              <a:headEnd/>
              <a:tailEnd/>
            </a:ln>
            <a:effectLst/>
          </p:spPr>
          <p:txBody>
            <a:bodyPr wrap="none" anchor="ctr"/>
            <a:lstStyle/>
            <a:p>
              <a:endParaRPr lang="en-US"/>
            </a:p>
          </p:txBody>
        </p:sp>
        <p:grpSp>
          <p:nvGrpSpPr>
            <p:cNvPr id="23589" name="Group 37"/>
            <p:cNvGrpSpPr>
              <a:grpSpLocks/>
            </p:cNvGrpSpPr>
            <p:nvPr/>
          </p:nvGrpSpPr>
          <p:grpSpPr bwMode="auto">
            <a:xfrm rot="1297425" flipV="1">
              <a:off x="1971" y="1258"/>
              <a:ext cx="151" cy="37"/>
              <a:chOff x="2532" y="1051"/>
              <a:chExt cx="893" cy="246"/>
            </a:xfrm>
          </p:grpSpPr>
          <p:grpSp>
            <p:nvGrpSpPr>
              <p:cNvPr id="23590" name="Group 38"/>
              <p:cNvGrpSpPr>
                <a:grpSpLocks/>
              </p:cNvGrpSpPr>
              <p:nvPr/>
            </p:nvGrpSpPr>
            <p:grpSpPr bwMode="auto">
              <a:xfrm>
                <a:off x="2532" y="1051"/>
                <a:ext cx="743" cy="185"/>
                <a:chOff x="1565" y="2568"/>
                <a:chExt cx="1118" cy="279"/>
              </a:xfrm>
            </p:grpSpPr>
            <p:sp>
              <p:nvSpPr>
                <p:cNvPr id="23591" name="AutoShape 39"/>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2" name="AutoShape 40"/>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3" name="AutoShape 41"/>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4" name="AutoShape 42"/>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nvGrpSpPr>
              <p:cNvPr id="23595" name="Group 43"/>
              <p:cNvGrpSpPr>
                <a:grpSpLocks/>
              </p:cNvGrpSpPr>
              <p:nvPr/>
            </p:nvGrpSpPr>
            <p:grpSpPr bwMode="auto">
              <a:xfrm rot="1353540">
                <a:off x="2682" y="1111"/>
                <a:ext cx="743" cy="186"/>
                <a:chOff x="1565" y="2568"/>
                <a:chExt cx="1118" cy="279"/>
              </a:xfrm>
            </p:grpSpPr>
            <p:sp>
              <p:nvSpPr>
                <p:cNvPr id="23596" name="AutoShape 44"/>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7" name="AutoShape 45"/>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8" name="AutoShape 46"/>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599" name="AutoShape 47"/>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sp>
          <p:nvSpPr>
            <p:cNvPr id="23600" name="Arc 48"/>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p:spPr>
          <p:txBody>
            <a:bodyPr wrap="none" anchor="ctr"/>
            <a:lstStyle/>
            <a:p>
              <a:endParaRPr lang="en-US"/>
            </a:p>
          </p:txBody>
        </p:sp>
        <p:pic>
          <p:nvPicPr>
            <p:cNvPr id="23601" name="Picture 49" descr="light_shadow1"/>
            <p:cNvPicPr>
              <a:picLocks noChangeAspect="1" noChangeArrowheads="1"/>
            </p:cNvPicPr>
            <p:nvPr/>
          </p:nvPicPr>
          <p:blipFill>
            <a:blip r:embed="rId3" cstate="print"/>
            <a:srcRect t="23740"/>
            <a:stretch>
              <a:fillRect/>
            </a:stretch>
          </p:blipFill>
          <p:spPr bwMode="gray">
            <a:xfrm rot="2569845" flipH="1">
              <a:off x="2015" y="1139"/>
              <a:ext cx="129" cy="84"/>
            </a:xfrm>
            <a:prstGeom prst="rect">
              <a:avLst/>
            </a:prstGeom>
            <a:noFill/>
          </p:spPr>
        </p:pic>
      </p:grpSp>
      <p:grpSp>
        <p:nvGrpSpPr>
          <p:cNvPr id="23602" name="Group 50"/>
          <p:cNvGrpSpPr>
            <a:grpSpLocks/>
          </p:cNvGrpSpPr>
          <p:nvPr/>
        </p:nvGrpSpPr>
        <p:grpSpPr bwMode="auto">
          <a:xfrm rot="4976862" flipH="1">
            <a:off x="3824288" y="3989388"/>
            <a:ext cx="323850" cy="311150"/>
            <a:chOff x="1944" y="1111"/>
            <a:chExt cx="204" cy="196"/>
          </a:xfrm>
        </p:grpSpPr>
        <p:pic>
          <p:nvPicPr>
            <p:cNvPr id="23603" name="Picture 51" descr="circuler_1"/>
            <p:cNvPicPr>
              <a:picLocks noChangeAspect="1" noChangeArrowheads="1"/>
            </p:cNvPicPr>
            <p:nvPr/>
          </p:nvPicPr>
          <p:blipFill>
            <a:blip r:embed="rId2" cstate="print"/>
            <a:srcRect/>
            <a:stretch>
              <a:fillRect/>
            </a:stretch>
          </p:blipFill>
          <p:spPr bwMode="gray">
            <a:xfrm flipH="1">
              <a:off x="1961" y="1124"/>
              <a:ext cx="174" cy="172"/>
            </a:xfrm>
            <a:prstGeom prst="rect">
              <a:avLst/>
            </a:prstGeom>
            <a:noFill/>
          </p:spPr>
        </p:pic>
        <p:sp>
          <p:nvSpPr>
            <p:cNvPr id="23604"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w="9525" algn="ctr">
              <a:noFill/>
              <a:round/>
              <a:headEnd/>
              <a:tailEnd/>
            </a:ln>
            <a:effectLst/>
          </p:spPr>
          <p:txBody>
            <a:bodyPr wrap="none" anchor="ctr"/>
            <a:lstStyle/>
            <a:p>
              <a:endParaRPr lang="en-US"/>
            </a:p>
          </p:txBody>
        </p:sp>
        <p:grpSp>
          <p:nvGrpSpPr>
            <p:cNvPr id="23605" name="Group 53"/>
            <p:cNvGrpSpPr>
              <a:grpSpLocks/>
            </p:cNvGrpSpPr>
            <p:nvPr/>
          </p:nvGrpSpPr>
          <p:grpSpPr bwMode="auto">
            <a:xfrm rot="1297425" flipV="1">
              <a:off x="1971" y="1258"/>
              <a:ext cx="151" cy="37"/>
              <a:chOff x="2532" y="1051"/>
              <a:chExt cx="893" cy="246"/>
            </a:xfrm>
          </p:grpSpPr>
          <p:grpSp>
            <p:nvGrpSpPr>
              <p:cNvPr id="23606" name="Group 54"/>
              <p:cNvGrpSpPr>
                <a:grpSpLocks/>
              </p:cNvGrpSpPr>
              <p:nvPr/>
            </p:nvGrpSpPr>
            <p:grpSpPr bwMode="auto">
              <a:xfrm>
                <a:off x="2532" y="1051"/>
                <a:ext cx="743" cy="185"/>
                <a:chOff x="1565" y="2568"/>
                <a:chExt cx="1118" cy="279"/>
              </a:xfrm>
            </p:grpSpPr>
            <p:sp>
              <p:nvSpPr>
                <p:cNvPr id="23607" name="AutoShape 55"/>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08" name="AutoShape 56"/>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09" name="AutoShape 57"/>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10" name="AutoShape 58"/>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nvGrpSpPr>
              <p:cNvPr id="23611" name="Group 59"/>
              <p:cNvGrpSpPr>
                <a:grpSpLocks/>
              </p:cNvGrpSpPr>
              <p:nvPr/>
            </p:nvGrpSpPr>
            <p:grpSpPr bwMode="auto">
              <a:xfrm rot="1353540">
                <a:off x="2682" y="1111"/>
                <a:ext cx="743" cy="186"/>
                <a:chOff x="1565" y="2568"/>
                <a:chExt cx="1118" cy="279"/>
              </a:xfrm>
            </p:grpSpPr>
            <p:sp>
              <p:nvSpPr>
                <p:cNvPr id="23612" name="AutoShape 60"/>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13" name="AutoShape 61"/>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14" name="AutoShape 62"/>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15" name="AutoShape 63"/>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sp>
          <p:nvSpPr>
            <p:cNvPr id="23616" name="Arc 64"/>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p:spPr>
          <p:txBody>
            <a:bodyPr wrap="none" anchor="ctr"/>
            <a:lstStyle/>
            <a:p>
              <a:endParaRPr lang="en-US"/>
            </a:p>
          </p:txBody>
        </p:sp>
        <p:pic>
          <p:nvPicPr>
            <p:cNvPr id="23617" name="Picture 65" descr="light_shadow1"/>
            <p:cNvPicPr>
              <a:picLocks noChangeAspect="1" noChangeArrowheads="1"/>
            </p:cNvPicPr>
            <p:nvPr/>
          </p:nvPicPr>
          <p:blipFill>
            <a:blip r:embed="rId3" cstate="print"/>
            <a:srcRect t="23740"/>
            <a:stretch>
              <a:fillRect/>
            </a:stretch>
          </p:blipFill>
          <p:spPr bwMode="gray">
            <a:xfrm rot="2569845" flipH="1">
              <a:off x="2015" y="1139"/>
              <a:ext cx="129" cy="84"/>
            </a:xfrm>
            <a:prstGeom prst="rect">
              <a:avLst/>
            </a:prstGeom>
            <a:noFill/>
          </p:spPr>
        </p:pic>
      </p:grpSp>
      <p:grpSp>
        <p:nvGrpSpPr>
          <p:cNvPr id="23618" name="Group 66"/>
          <p:cNvGrpSpPr>
            <a:grpSpLocks/>
          </p:cNvGrpSpPr>
          <p:nvPr/>
        </p:nvGrpSpPr>
        <p:grpSpPr bwMode="auto">
          <a:xfrm rot="4976862" flipH="1">
            <a:off x="3648075" y="4797425"/>
            <a:ext cx="323850" cy="311150"/>
            <a:chOff x="1944" y="1111"/>
            <a:chExt cx="204" cy="196"/>
          </a:xfrm>
        </p:grpSpPr>
        <p:pic>
          <p:nvPicPr>
            <p:cNvPr id="23619" name="Picture 67" descr="circuler_1"/>
            <p:cNvPicPr>
              <a:picLocks noChangeAspect="1" noChangeArrowheads="1"/>
            </p:cNvPicPr>
            <p:nvPr/>
          </p:nvPicPr>
          <p:blipFill>
            <a:blip r:embed="rId2" cstate="print"/>
            <a:srcRect/>
            <a:stretch>
              <a:fillRect/>
            </a:stretch>
          </p:blipFill>
          <p:spPr bwMode="gray">
            <a:xfrm flipH="1">
              <a:off x="1961" y="1124"/>
              <a:ext cx="174" cy="172"/>
            </a:xfrm>
            <a:prstGeom prst="rect">
              <a:avLst/>
            </a:prstGeom>
            <a:noFill/>
          </p:spPr>
        </p:pic>
        <p:sp>
          <p:nvSpPr>
            <p:cNvPr id="23620" name="Oval 68"/>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w="9525" algn="ctr">
              <a:noFill/>
              <a:round/>
              <a:headEnd/>
              <a:tailEnd/>
            </a:ln>
            <a:effectLst/>
          </p:spPr>
          <p:txBody>
            <a:bodyPr wrap="none" anchor="ctr"/>
            <a:lstStyle/>
            <a:p>
              <a:endParaRPr lang="en-US"/>
            </a:p>
          </p:txBody>
        </p:sp>
        <p:grpSp>
          <p:nvGrpSpPr>
            <p:cNvPr id="23621" name="Group 69"/>
            <p:cNvGrpSpPr>
              <a:grpSpLocks/>
            </p:cNvGrpSpPr>
            <p:nvPr/>
          </p:nvGrpSpPr>
          <p:grpSpPr bwMode="auto">
            <a:xfrm rot="1297425" flipV="1">
              <a:off x="1971" y="1258"/>
              <a:ext cx="151" cy="37"/>
              <a:chOff x="2532" y="1051"/>
              <a:chExt cx="893" cy="246"/>
            </a:xfrm>
          </p:grpSpPr>
          <p:grpSp>
            <p:nvGrpSpPr>
              <p:cNvPr id="23622" name="Group 70"/>
              <p:cNvGrpSpPr>
                <a:grpSpLocks/>
              </p:cNvGrpSpPr>
              <p:nvPr/>
            </p:nvGrpSpPr>
            <p:grpSpPr bwMode="auto">
              <a:xfrm>
                <a:off x="2532" y="1051"/>
                <a:ext cx="743" cy="185"/>
                <a:chOff x="1565" y="2568"/>
                <a:chExt cx="1118" cy="279"/>
              </a:xfrm>
            </p:grpSpPr>
            <p:sp>
              <p:nvSpPr>
                <p:cNvPr id="23623" name="AutoShape 71"/>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24" name="AutoShape 72"/>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25" name="AutoShape 73"/>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26" name="AutoShape 74"/>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nvGrpSpPr>
              <p:cNvPr id="23627" name="Group 75"/>
              <p:cNvGrpSpPr>
                <a:grpSpLocks/>
              </p:cNvGrpSpPr>
              <p:nvPr/>
            </p:nvGrpSpPr>
            <p:grpSpPr bwMode="auto">
              <a:xfrm rot="1353540">
                <a:off x="2682" y="1111"/>
                <a:ext cx="743" cy="186"/>
                <a:chOff x="1565" y="2568"/>
                <a:chExt cx="1118" cy="279"/>
              </a:xfrm>
            </p:grpSpPr>
            <p:sp>
              <p:nvSpPr>
                <p:cNvPr id="23628" name="AutoShape 76"/>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29" name="AutoShape 77"/>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30" name="AutoShape 78"/>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31" name="AutoShape 79"/>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sp>
          <p:nvSpPr>
            <p:cNvPr id="23632" name="Arc 80"/>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p:spPr>
          <p:txBody>
            <a:bodyPr wrap="none" anchor="ctr"/>
            <a:lstStyle/>
            <a:p>
              <a:endParaRPr lang="en-US"/>
            </a:p>
          </p:txBody>
        </p:sp>
        <p:pic>
          <p:nvPicPr>
            <p:cNvPr id="23633" name="Picture 81" descr="light_shadow1"/>
            <p:cNvPicPr>
              <a:picLocks noChangeAspect="1" noChangeArrowheads="1"/>
            </p:cNvPicPr>
            <p:nvPr/>
          </p:nvPicPr>
          <p:blipFill>
            <a:blip r:embed="rId3" cstate="print"/>
            <a:srcRect t="23740"/>
            <a:stretch>
              <a:fillRect/>
            </a:stretch>
          </p:blipFill>
          <p:spPr bwMode="gray">
            <a:xfrm rot="2569845" flipH="1">
              <a:off x="2015" y="1139"/>
              <a:ext cx="129" cy="84"/>
            </a:xfrm>
            <a:prstGeom prst="rect">
              <a:avLst/>
            </a:prstGeom>
            <a:noFill/>
          </p:spPr>
        </p:pic>
      </p:grpSp>
      <p:grpSp>
        <p:nvGrpSpPr>
          <p:cNvPr id="23634" name="Group 82"/>
          <p:cNvGrpSpPr>
            <a:grpSpLocks/>
          </p:cNvGrpSpPr>
          <p:nvPr/>
        </p:nvGrpSpPr>
        <p:grpSpPr bwMode="auto">
          <a:xfrm rot="4976862" flipH="1">
            <a:off x="3187700" y="5554663"/>
            <a:ext cx="323850" cy="311150"/>
            <a:chOff x="1944" y="1111"/>
            <a:chExt cx="204" cy="196"/>
          </a:xfrm>
        </p:grpSpPr>
        <p:pic>
          <p:nvPicPr>
            <p:cNvPr id="23635" name="Picture 83" descr="circuler_1"/>
            <p:cNvPicPr>
              <a:picLocks noChangeAspect="1" noChangeArrowheads="1"/>
            </p:cNvPicPr>
            <p:nvPr/>
          </p:nvPicPr>
          <p:blipFill>
            <a:blip r:embed="rId2" cstate="print"/>
            <a:srcRect/>
            <a:stretch>
              <a:fillRect/>
            </a:stretch>
          </p:blipFill>
          <p:spPr bwMode="gray">
            <a:xfrm flipH="1">
              <a:off x="1961" y="1124"/>
              <a:ext cx="174" cy="172"/>
            </a:xfrm>
            <a:prstGeom prst="rect">
              <a:avLst/>
            </a:prstGeom>
            <a:noFill/>
          </p:spPr>
        </p:pic>
        <p:sp>
          <p:nvSpPr>
            <p:cNvPr id="23636" name="Oval 84"/>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w="9525" algn="ctr">
              <a:noFill/>
              <a:round/>
              <a:headEnd/>
              <a:tailEnd/>
            </a:ln>
            <a:effectLst/>
          </p:spPr>
          <p:txBody>
            <a:bodyPr wrap="none" anchor="ctr"/>
            <a:lstStyle/>
            <a:p>
              <a:endParaRPr lang="en-US"/>
            </a:p>
          </p:txBody>
        </p:sp>
        <p:grpSp>
          <p:nvGrpSpPr>
            <p:cNvPr id="23637" name="Group 85"/>
            <p:cNvGrpSpPr>
              <a:grpSpLocks/>
            </p:cNvGrpSpPr>
            <p:nvPr/>
          </p:nvGrpSpPr>
          <p:grpSpPr bwMode="auto">
            <a:xfrm rot="1297425" flipV="1">
              <a:off x="1971" y="1258"/>
              <a:ext cx="151" cy="37"/>
              <a:chOff x="2532" y="1051"/>
              <a:chExt cx="893" cy="246"/>
            </a:xfrm>
          </p:grpSpPr>
          <p:grpSp>
            <p:nvGrpSpPr>
              <p:cNvPr id="23638" name="Group 86"/>
              <p:cNvGrpSpPr>
                <a:grpSpLocks/>
              </p:cNvGrpSpPr>
              <p:nvPr/>
            </p:nvGrpSpPr>
            <p:grpSpPr bwMode="auto">
              <a:xfrm>
                <a:off x="2532" y="1051"/>
                <a:ext cx="743" cy="185"/>
                <a:chOff x="1565" y="2568"/>
                <a:chExt cx="1118" cy="279"/>
              </a:xfrm>
            </p:grpSpPr>
            <p:sp>
              <p:nvSpPr>
                <p:cNvPr id="23639" name="AutoShape 87"/>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0" name="AutoShape 88"/>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1" name="AutoShape 89"/>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2" name="AutoShape 90"/>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nvGrpSpPr>
              <p:cNvPr id="23643" name="Group 91"/>
              <p:cNvGrpSpPr>
                <a:grpSpLocks/>
              </p:cNvGrpSpPr>
              <p:nvPr/>
            </p:nvGrpSpPr>
            <p:grpSpPr bwMode="auto">
              <a:xfrm rot="1353540">
                <a:off x="2682" y="1111"/>
                <a:ext cx="743" cy="186"/>
                <a:chOff x="1565" y="2568"/>
                <a:chExt cx="1118" cy="279"/>
              </a:xfrm>
            </p:grpSpPr>
            <p:sp>
              <p:nvSpPr>
                <p:cNvPr id="23644" name="AutoShape 92"/>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5" name="AutoShape 93"/>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6" name="AutoShape 94"/>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sp>
              <p:nvSpPr>
                <p:cNvPr id="23647" name="AutoShape 95"/>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en-US"/>
                </a:p>
              </p:txBody>
            </p:sp>
          </p:grpSp>
        </p:grpSp>
        <p:sp>
          <p:nvSpPr>
            <p:cNvPr id="23648" name="Arc 96"/>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p:spPr>
          <p:txBody>
            <a:bodyPr wrap="none" anchor="ctr"/>
            <a:lstStyle/>
            <a:p>
              <a:endParaRPr lang="en-US"/>
            </a:p>
          </p:txBody>
        </p:sp>
        <p:pic>
          <p:nvPicPr>
            <p:cNvPr id="23649" name="Picture 97" descr="light_shadow1"/>
            <p:cNvPicPr>
              <a:picLocks noChangeAspect="1" noChangeArrowheads="1"/>
            </p:cNvPicPr>
            <p:nvPr/>
          </p:nvPicPr>
          <p:blipFill>
            <a:blip r:embed="rId3" cstate="print"/>
            <a:srcRect t="23740"/>
            <a:stretch>
              <a:fillRect/>
            </a:stretch>
          </p:blipFill>
          <p:spPr bwMode="gray">
            <a:xfrm rot="2569845" flipH="1">
              <a:off x="2015" y="1139"/>
              <a:ext cx="129" cy="84"/>
            </a:xfrm>
            <a:prstGeom prst="rect">
              <a:avLst/>
            </a:prstGeom>
            <a:noFill/>
          </p:spPr>
        </p:pic>
      </p:grpSp>
      <p:sp>
        <p:nvSpPr>
          <p:cNvPr id="23654" name="Rectangle 102"/>
          <p:cNvSpPr>
            <a:spLocks noChangeArrowheads="1"/>
          </p:cNvSpPr>
          <p:nvPr/>
        </p:nvSpPr>
        <p:spPr bwMode="auto">
          <a:xfrm>
            <a:off x="457200" y="1371600"/>
            <a:ext cx="7239000" cy="584775"/>
          </a:xfrm>
          <a:prstGeom prst="rect">
            <a:avLst/>
          </a:prstGeom>
          <a:noFill/>
          <a:ln w="9525" algn="ctr">
            <a:noFill/>
            <a:miter lim="800000"/>
            <a:headEnd/>
            <a:tailEnd/>
          </a:ln>
          <a:effectLst/>
        </p:spPr>
        <p:txBody>
          <a:bodyPr>
            <a:spAutoFit/>
          </a:bodyPr>
          <a:lstStyle/>
          <a:p>
            <a:pPr>
              <a:buClr>
                <a:srgbClr val="D7181F"/>
              </a:buClr>
              <a:buFont typeface="Wingdings" pitchFamily="2" charset="2"/>
              <a:buChar char="v"/>
              <a:tabLst>
                <a:tab pos="4460875" algn="l"/>
              </a:tabLst>
            </a:pPr>
            <a:r>
              <a:rPr lang="en-US" sz="1600" b="1" dirty="0">
                <a:solidFill>
                  <a:srgbClr val="D7181F"/>
                </a:solidFill>
              </a:rPr>
              <a:t> </a:t>
            </a:r>
            <a:r>
              <a:rPr lang="en-US" sz="1600" b="1" dirty="0" smtClean="0">
                <a:solidFill>
                  <a:srgbClr val="0000FF"/>
                </a:solidFill>
              </a:rPr>
              <a:t>Kiến thức</a:t>
            </a:r>
            <a:r>
              <a:rPr lang="en-US" sz="1600" dirty="0" smtClean="0">
                <a:solidFill>
                  <a:srgbClr val="0000FF"/>
                </a:solidFill>
              </a:rPr>
              <a:t> về lý thuyết là bước đầu tiên và quan trọng nhất để đưa chúng ta tới thành công của thực hành.</a:t>
            </a:r>
            <a:endParaRPr lang="en-US" sz="1600" dirty="0">
              <a:solidFill>
                <a:srgbClr val="0000FF"/>
              </a:solidFill>
            </a:endParaRPr>
          </a:p>
        </p:txBody>
      </p:sp>
    </p:spTree>
    <p:extLst>
      <p:ext uri="{BB962C8B-B14F-4D97-AF65-F5344CB8AC3E}">
        <p14:creationId xmlns:p14="http://schemas.microsoft.com/office/powerpoint/2010/main" val="1213740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654"/>
                                        </p:tgtEl>
                                        <p:attrNameLst>
                                          <p:attrName>style.visibility</p:attrName>
                                        </p:attrNameLst>
                                      </p:cBhvr>
                                      <p:to>
                                        <p:strVal val="visible"/>
                                      </p:to>
                                    </p:set>
                                    <p:animEffect transition="in" filter="randombar(horizontal)">
                                      <p:cBhvr>
                                        <p:cTn id="7" dur="500"/>
                                        <p:tgtEl>
                                          <p:spTgt spid="236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77"/>
                                        </p:tgtEl>
                                        <p:attrNameLst>
                                          <p:attrName>style.visibility</p:attrName>
                                        </p:attrNameLst>
                                      </p:cBhvr>
                                      <p:to>
                                        <p:strVal val="visible"/>
                                      </p:to>
                                    </p:set>
                                    <p:animEffect transition="in" filter="fade">
                                      <p:cBhvr>
                                        <p:cTn id="12" dur="500"/>
                                        <p:tgtEl>
                                          <p:spTgt spid="23577"/>
                                        </p:tgtEl>
                                      </p:cBhvr>
                                    </p:animEffect>
                                  </p:childTnLst>
                                </p:cTn>
                              </p:par>
                              <p:par>
                                <p:cTn id="13" presetID="10" presetClass="entr" presetSubtype="0" fill="hold" nodeType="withEffect">
                                  <p:stCondLst>
                                    <p:cond delay="0"/>
                                  </p:stCondLst>
                                  <p:childTnLst>
                                    <p:set>
                                      <p:cBhvr>
                                        <p:cTn id="14" dur="1" fill="hold">
                                          <p:stCondLst>
                                            <p:cond delay="0"/>
                                          </p:stCondLst>
                                        </p:cTn>
                                        <p:tgtEl>
                                          <p:spTgt spid="23585"/>
                                        </p:tgtEl>
                                        <p:attrNameLst>
                                          <p:attrName>style.visibility</p:attrName>
                                        </p:attrNameLst>
                                      </p:cBhvr>
                                      <p:to>
                                        <p:strVal val="visible"/>
                                      </p:to>
                                    </p:set>
                                    <p:animEffect transition="in" filter="fade">
                                      <p:cBhvr>
                                        <p:cTn id="15" dur="500"/>
                                        <p:tgtEl>
                                          <p:spTgt spid="23585"/>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3556"/>
                                        </p:tgtEl>
                                        <p:attrNameLst>
                                          <p:attrName>style.visibility</p:attrName>
                                        </p:attrNameLst>
                                      </p:cBhvr>
                                      <p:to>
                                        <p:strVal val="visible"/>
                                      </p:to>
                                    </p:set>
                                    <p:animEffect transition="in" filter="fade">
                                      <p:cBhvr>
                                        <p:cTn id="18" dur="1000"/>
                                        <p:tgtEl>
                                          <p:spTgt spid="23556"/>
                                        </p:tgtEl>
                                      </p:cBhvr>
                                    </p:animEffect>
                                    <p:anim calcmode="lin" valueType="num">
                                      <p:cBhvr>
                                        <p:cTn id="19" dur="1000" fill="hold"/>
                                        <p:tgtEl>
                                          <p:spTgt spid="23556"/>
                                        </p:tgtEl>
                                        <p:attrNameLst>
                                          <p:attrName>ppt_x</p:attrName>
                                        </p:attrNameLst>
                                      </p:cBhvr>
                                      <p:tavLst>
                                        <p:tav tm="0">
                                          <p:val>
                                            <p:strVal val="#ppt_x"/>
                                          </p:val>
                                        </p:tav>
                                        <p:tav tm="100000">
                                          <p:val>
                                            <p:strVal val="#ppt_x"/>
                                          </p:val>
                                        </p:tav>
                                      </p:tavLst>
                                    </p:anim>
                                    <p:anim calcmode="lin" valueType="num">
                                      <p:cBhvr>
                                        <p:cTn id="20" dur="1000" fill="hold"/>
                                        <p:tgtEl>
                                          <p:spTgt spid="2355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fade">
                                      <p:cBhvr>
                                        <p:cTn id="23" dur="1000"/>
                                        <p:tgtEl>
                                          <p:spTgt spid="23561"/>
                                        </p:tgtEl>
                                      </p:cBhvr>
                                    </p:animEffect>
                                    <p:anim calcmode="lin" valueType="num">
                                      <p:cBhvr>
                                        <p:cTn id="24" dur="1000" fill="hold"/>
                                        <p:tgtEl>
                                          <p:spTgt spid="23561"/>
                                        </p:tgtEl>
                                        <p:attrNameLst>
                                          <p:attrName>ppt_x</p:attrName>
                                        </p:attrNameLst>
                                      </p:cBhvr>
                                      <p:tavLst>
                                        <p:tav tm="0">
                                          <p:val>
                                            <p:strVal val="#ppt_x"/>
                                          </p:val>
                                        </p:tav>
                                        <p:tav tm="100000">
                                          <p:val>
                                            <p:strVal val="#ppt_x"/>
                                          </p:val>
                                        </p:tav>
                                      </p:tavLst>
                                    </p:anim>
                                    <p:anim calcmode="lin" valueType="num">
                                      <p:cBhvr>
                                        <p:cTn id="25" dur="1000" fill="hold"/>
                                        <p:tgtEl>
                                          <p:spTgt spid="2356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3557"/>
                                        </p:tgtEl>
                                        <p:attrNameLst>
                                          <p:attrName>style.visibility</p:attrName>
                                        </p:attrNameLst>
                                      </p:cBhvr>
                                      <p:to>
                                        <p:strVal val="visible"/>
                                      </p:to>
                                    </p:set>
                                    <p:animEffect transition="in" filter="fade">
                                      <p:cBhvr>
                                        <p:cTn id="30" dur="1000"/>
                                        <p:tgtEl>
                                          <p:spTgt spid="23557"/>
                                        </p:tgtEl>
                                      </p:cBhvr>
                                    </p:animEffect>
                                    <p:anim calcmode="lin" valueType="num">
                                      <p:cBhvr>
                                        <p:cTn id="31" dur="1000" fill="hold"/>
                                        <p:tgtEl>
                                          <p:spTgt spid="23557"/>
                                        </p:tgtEl>
                                        <p:attrNameLst>
                                          <p:attrName>ppt_x</p:attrName>
                                        </p:attrNameLst>
                                      </p:cBhvr>
                                      <p:tavLst>
                                        <p:tav tm="0">
                                          <p:val>
                                            <p:strVal val="#ppt_x"/>
                                          </p:val>
                                        </p:tav>
                                        <p:tav tm="100000">
                                          <p:val>
                                            <p:strVal val="#ppt_x"/>
                                          </p:val>
                                        </p:tav>
                                      </p:tavLst>
                                    </p:anim>
                                    <p:anim calcmode="lin" valueType="num">
                                      <p:cBhvr>
                                        <p:cTn id="32" dur="1000" fill="hold"/>
                                        <p:tgtEl>
                                          <p:spTgt spid="2355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3586"/>
                                        </p:tgtEl>
                                        <p:attrNameLst>
                                          <p:attrName>style.visibility</p:attrName>
                                        </p:attrNameLst>
                                      </p:cBhvr>
                                      <p:to>
                                        <p:strVal val="visible"/>
                                      </p:to>
                                    </p:set>
                                    <p:animEffect transition="in" filter="fade">
                                      <p:cBhvr>
                                        <p:cTn id="35" dur="1000"/>
                                        <p:tgtEl>
                                          <p:spTgt spid="23586"/>
                                        </p:tgtEl>
                                      </p:cBhvr>
                                    </p:animEffect>
                                    <p:anim calcmode="lin" valueType="num">
                                      <p:cBhvr>
                                        <p:cTn id="36" dur="1000" fill="hold"/>
                                        <p:tgtEl>
                                          <p:spTgt spid="23586"/>
                                        </p:tgtEl>
                                        <p:attrNameLst>
                                          <p:attrName>ppt_x</p:attrName>
                                        </p:attrNameLst>
                                      </p:cBhvr>
                                      <p:tavLst>
                                        <p:tav tm="0">
                                          <p:val>
                                            <p:strVal val="#ppt_x"/>
                                          </p:val>
                                        </p:tav>
                                        <p:tav tm="100000">
                                          <p:val>
                                            <p:strVal val="#ppt_x"/>
                                          </p:val>
                                        </p:tav>
                                      </p:tavLst>
                                    </p:anim>
                                    <p:anim calcmode="lin" valueType="num">
                                      <p:cBhvr>
                                        <p:cTn id="37" dur="1000" fill="hold"/>
                                        <p:tgtEl>
                                          <p:spTgt spid="2358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558"/>
                                        </p:tgtEl>
                                        <p:attrNameLst>
                                          <p:attrName>style.visibility</p:attrName>
                                        </p:attrNameLst>
                                      </p:cBhvr>
                                      <p:to>
                                        <p:strVal val="visible"/>
                                      </p:to>
                                    </p:set>
                                    <p:animEffect transition="in" filter="fade">
                                      <p:cBhvr>
                                        <p:cTn id="42" dur="1000"/>
                                        <p:tgtEl>
                                          <p:spTgt spid="23558"/>
                                        </p:tgtEl>
                                      </p:cBhvr>
                                    </p:animEffect>
                                    <p:anim calcmode="lin" valueType="num">
                                      <p:cBhvr>
                                        <p:cTn id="43" dur="1000" fill="hold"/>
                                        <p:tgtEl>
                                          <p:spTgt spid="23558"/>
                                        </p:tgtEl>
                                        <p:attrNameLst>
                                          <p:attrName>ppt_x</p:attrName>
                                        </p:attrNameLst>
                                      </p:cBhvr>
                                      <p:tavLst>
                                        <p:tav tm="0">
                                          <p:val>
                                            <p:strVal val="#ppt_x"/>
                                          </p:val>
                                        </p:tav>
                                        <p:tav tm="100000">
                                          <p:val>
                                            <p:strVal val="#ppt_x"/>
                                          </p:val>
                                        </p:tav>
                                      </p:tavLst>
                                    </p:anim>
                                    <p:anim calcmode="lin" valueType="num">
                                      <p:cBhvr>
                                        <p:cTn id="44" dur="1000" fill="hold"/>
                                        <p:tgtEl>
                                          <p:spTgt spid="2355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3602"/>
                                        </p:tgtEl>
                                        <p:attrNameLst>
                                          <p:attrName>style.visibility</p:attrName>
                                        </p:attrNameLst>
                                      </p:cBhvr>
                                      <p:to>
                                        <p:strVal val="visible"/>
                                      </p:to>
                                    </p:set>
                                    <p:animEffect transition="in" filter="fade">
                                      <p:cBhvr>
                                        <p:cTn id="47" dur="1000"/>
                                        <p:tgtEl>
                                          <p:spTgt spid="23602"/>
                                        </p:tgtEl>
                                      </p:cBhvr>
                                    </p:animEffect>
                                    <p:anim calcmode="lin" valueType="num">
                                      <p:cBhvr>
                                        <p:cTn id="48" dur="1000" fill="hold"/>
                                        <p:tgtEl>
                                          <p:spTgt spid="23602"/>
                                        </p:tgtEl>
                                        <p:attrNameLst>
                                          <p:attrName>ppt_x</p:attrName>
                                        </p:attrNameLst>
                                      </p:cBhvr>
                                      <p:tavLst>
                                        <p:tav tm="0">
                                          <p:val>
                                            <p:strVal val="#ppt_x"/>
                                          </p:val>
                                        </p:tav>
                                        <p:tav tm="100000">
                                          <p:val>
                                            <p:strVal val="#ppt_x"/>
                                          </p:val>
                                        </p:tav>
                                      </p:tavLst>
                                    </p:anim>
                                    <p:anim calcmode="lin" valueType="num">
                                      <p:cBhvr>
                                        <p:cTn id="49" dur="1000" fill="hold"/>
                                        <p:tgtEl>
                                          <p:spTgt spid="2360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3559"/>
                                        </p:tgtEl>
                                        <p:attrNameLst>
                                          <p:attrName>style.visibility</p:attrName>
                                        </p:attrNameLst>
                                      </p:cBhvr>
                                      <p:to>
                                        <p:strVal val="visible"/>
                                      </p:to>
                                    </p:set>
                                    <p:animEffect transition="in" filter="fade">
                                      <p:cBhvr>
                                        <p:cTn id="54" dur="1000"/>
                                        <p:tgtEl>
                                          <p:spTgt spid="23559"/>
                                        </p:tgtEl>
                                      </p:cBhvr>
                                    </p:animEffect>
                                    <p:anim calcmode="lin" valueType="num">
                                      <p:cBhvr>
                                        <p:cTn id="55" dur="1000" fill="hold"/>
                                        <p:tgtEl>
                                          <p:spTgt spid="23559"/>
                                        </p:tgtEl>
                                        <p:attrNameLst>
                                          <p:attrName>ppt_x</p:attrName>
                                        </p:attrNameLst>
                                      </p:cBhvr>
                                      <p:tavLst>
                                        <p:tav tm="0">
                                          <p:val>
                                            <p:strVal val="#ppt_x"/>
                                          </p:val>
                                        </p:tav>
                                        <p:tav tm="100000">
                                          <p:val>
                                            <p:strVal val="#ppt_x"/>
                                          </p:val>
                                        </p:tav>
                                      </p:tavLst>
                                    </p:anim>
                                    <p:anim calcmode="lin" valueType="num">
                                      <p:cBhvr>
                                        <p:cTn id="56" dur="1000" fill="hold"/>
                                        <p:tgtEl>
                                          <p:spTgt spid="2355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618"/>
                                        </p:tgtEl>
                                        <p:attrNameLst>
                                          <p:attrName>style.visibility</p:attrName>
                                        </p:attrNameLst>
                                      </p:cBhvr>
                                      <p:to>
                                        <p:strVal val="visible"/>
                                      </p:to>
                                    </p:set>
                                    <p:animEffect transition="in" filter="fade">
                                      <p:cBhvr>
                                        <p:cTn id="59" dur="1000"/>
                                        <p:tgtEl>
                                          <p:spTgt spid="23618"/>
                                        </p:tgtEl>
                                      </p:cBhvr>
                                    </p:animEffect>
                                    <p:anim calcmode="lin" valueType="num">
                                      <p:cBhvr>
                                        <p:cTn id="60" dur="1000" fill="hold"/>
                                        <p:tgtEl>
                                          <p:spTgt spid="23618"/>
                                        </p:tgtEl>
                                        <p:attrNameLst>
                                          <p:attrName>ppt_x</p:attrName>
                                        </p:attrNameLst>
                                      </p:cBhvr>
                                      <p:tavLst>
                                        <p:tav tm="0">
                                          <p:val>
                                            <p:strVal val="#ppt_x"/>
                                          </p:val>
                                        </p:tav>
                                        <p:tav tm="100000">
                                          <p:val>
                                            <p:strVal val="#ppt_x"/>
                                          </p:val>
                                        </p:tav>
                                      </p:tavLst>
                                    </p:anim>
                                    <p:anim calcmode="lin" valueType="num">
                                      <p:cBhvr>
                                        <p:cTn id="61" dur="1000" fill="hold"/>
                                        <p:tgtEl>
                                          <p:spTgt spid="2361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560"/>
                                        </p:tgtEl>
                                        <p:attrNameLst>
                                          <p:attrName>style.visibility</p:attrName>
                                        </p:attrNameLst>
                                      </p:cBhvr>
                                      <p:to>
                                        <p:strVal val="visible"/>
                                      </p:to>
                                    </p:set>
                                    <p:animEffect transition="in" filter="fade">
                                      <p:cBhvr>
                                        <p:cTn id="66" dur="1000"/>
                                        <p:tgtEl>
                                          <p:spTgt spid="23560"/>
                                        </p:tgtEl>
                                      </p:cBhvr>
                                    </p:animEffect>
                                    <p:anim calcmode="lin" valueType="num">
                                      <p:cBhvr>
                                        <p:cTn id="67" dur="1000" fill="hold"/>
                                        <p:tgtEl>
                                          <p:spTgt spid="23560"/>
                                        </p:tgtEl>
                                        <p:attrNameLst>
                                          <p:attrName>ppt_x</p:attrName>
                                        </p:attrNameLst>
                                      </p:cBhvr>
                                      <p:tavLst>
                                        <p:tav tm="0">
                                          <p:val>
                                            <p:strVal val="#ppt_x"/>
                                          </p:val>
                                        </p:tav>
                                        <p:tav tm="100000">
                                          <p:val>
                                            <p:strVal val="#ppt_x"/>
                                          </p:val>
                                        </p:tav>
                                      </p:tavLst>
                                    </p:anim>
                                    <p:anim calcmode="lin" valueType="num">
                                      <p:cBhvr>
                                        <p:cTn id="68" dur="1000" fill="hold"/>
                                        <p:tgtEl>
                                          <p:spTgt spid="2356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3634"/>
                                        </p:tgtEl>
                                        <p:attrNameLst>
                                          <p:attrName>style.visibility</p:attrName>
                                        </p:attrNameLst>
                                      </p:cBhvr>
                                      <p:to>
                                        <p:strVal val="visible"/>
                                      </p:to>
                                    </p:set>
                                    <p:animEffect transition="in" filter="fade">
                                      <p:cBhvr>
                                        <p:cTn id="71" dur="1000"/>
                                        <p:tgtEl>
                                          <p:spTgt spid="23634"/>
                                        </p:tgtEl>
                                      </p:cBhvr>
                                    </p:animEffect>
                                    <p:anim calcmode="lin" valueType="num">
                                      <p:cBhvr>
                                        <p:cTn id="72" dur="1000" fill="hold"/>
                                        <p:tgtEl>
                                          <p:spTgt spid="23634"/>
                                        </p:tgtEl>
                                        <p:attrNameLst>
                                          <p:attrName>ppt_x</p:attrName>
                                        </p:attrNameLst>
                                      </p:cBhvr>
                                      <p:tavLst>
                                        <p:tav tm="0">
                                          <p:val>
                                            <p:strVal val="#ppt_x"/>
                                          </p:val>
                                        </p:tav>
                                        <p:tav tm="100000">
                                          <p:val>
                                            <p:strVal val="#ppt_x"/>
                                          </p:val>
                                        </p:tav>
                                      </p:tavLst>
                                    </p:anim>
                                    <p:anim calcmode="lin" valueType="num">
                                      <p:cBhvr>
                                        <p:cTn id="73" dur="1000" fill="hold"/>
                                        <p:tgtEl>
                                          <p:spTgt spid="236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57" grpId="0"/>
      <p:bldP spid="23558" grpId="0"/>
      <p:bldP spid="23559" grpId="0"/>
      <p:bldP spid="23560" grpId="0"/>
      <p:bldP spid="236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991600" cy="1066800"/>
          </a:xfrm>
        </p:spPr>
        <p:txBody>
          <a:bodyPr/>
          <a:lstStyle/>
          <a:p>
            <a:pPr lvl="0"/>
            <a:r>
              <a:rPr lang="en-US" sz="4300" dirty="0"/>
              <a:t/>
            </a:r>
            <a:br>
              <a:rPr lang="en-US" sz="4300" dirty="0"/>
            </a:br>
            <a:r>
              <a:rPr lang="en-US" sz="4300" dirty="0"/>
              <a:t>II.1 Khái quát về marketing đa </a:t>
            </a:r>
            <a:r>
              <a:rPr lang="en-US" sz="4300" dirty="0" smtClean="0"/>
              <a:t>cấp</a:t>
            </a:r>
            <a:br>
              <a:rPr lang="en-US" sz="4300" dirty="0" smtClean="0"/>
            </a:br>
            <a:r>
              <a:rPr lang="en-US" sz="4300" dirty="0" smtClean="0"/>
              <a:t>(MLM – Multi Level Marketing)</a:t>
            </a:r>
            <a:r>
              <a:rPr lang="en-US" sz="4300" dirty="0"/>
              <a:t/>
            </a:r>
            <a:br>
              <a:rPr lang="en-US" sz="4300" dirty="0"/>
            </a:br>
            <a:endParaRPr lang="en-US" sz="4300" dirty="0"/>
          </a:p>
        </p:txBody>
      </p:sp>
      <p:sp>
        <p:nvSpPr>
          <p:cNvPr id="4" name="Text Box 6"/>
          <p:cNvSpPr txBox="1">
            <a:spLocks noChangeArrowheads="1"/>
          </p:cNvSpPr>
          <p:nvPr/>
        </p:nvSpPr>
        <p:spPr bwMode="auto">
          <a:xfrm>
            <a:off x="1157288" y="1748135"/>
            <a:ext cx="42707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Khái niệm marketing đa cấp</a:t>
            </a:r>
            <a:endParaRPr lang="en-US" altLang="en-US" sz="2400" b="1" i="1" dirty="0">
              <a:solidFill>
                <a:srgbClr val="0000FF"/>
              </a:solidFill>
              <a:latin typeface="Arial" panose="020B0604020202020204" pitchFamily="34" charset="0"/>
            </a:endParaRPr>
          </a:p>
        </p:txBody>
      </p:sp>
      <p:sp>
        <p:nvSpPr>
          <p:cNvPr id="5" name="Text Box 7"/>
          <p:cNvSpPr txBox="1">
            <a:spLocks noChangeArrowheads="1"/>
          </p:cNvSpPr>
          <p:nvPr/>
        </p:nvSpPr>
        <p:spPr bwMode="auto">
          <a:xfrm>
            <a:off x="1157288" y="2891135"/>
            <a:ext cx="46458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Các mô hình marketing đa cấp</a:t>
            </a:r>
            <a:endParaRPr lang="en-US" altLang="en-US" sz="2400" b="1" i="1" dirty="0">
              <a:solidFill>
                <a:srgbClr val="0000FF"/>
              </a:solidFill>
              <a:latin typeface="Arial" panose="020B0604020202020204" pitchFamily="34" charset="0"/>
            </a:endParaRPr>
          </a:p>
        </p:txBody>
      </p:sp>
      <p:grpSp>
        <p:nvGrpSpPr>
          <p:cNvPr id="7" name="Group 17"/>
          <p:cNvGrpSpPr>
            <a:grpSpLocks/>
          </p:cNvGrpSpPr>
          <p:nvPr/>
        </p:nvGrpSpPr>
        <p:grpSpPr bwMode="auto">
          <a:xfrm>
            <a:off x="781050" y="1756073"/>
            <a:ext cx="431800" cy="393700"/>
            <a:chOff x="1110" y="2656"/>
            <a:chExt cx="1549" cy="1351"/>
          </a:xfrm>
        </p:grpSpPr>
        <p:sp>
          <p:nvSpPr>
            <p:cNvPr id="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0"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2">
                    <a:lumMod val="75000"/>
                  </a:schemeClr>
                </a:gs>
                <a:gs pos="100000">
                  <a:schemeClr val="accent4">
                    <a:lumMod val="50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grpSp>
        <p:nvGrpSpPr>
          <p:cNvPr id="11" name="Group 7"/>
          <p:cNvGrpSpPr>
            <a:grpSpLocks/>
          </p:cNvGrpSpPr>
          <p:nvPr/>
        </p:nvGrpSpPr>
        <p:grpSpPr bwMode="auto">
          <a:xfrm>
            <a:off x="782638" y="2895600"/>
            <a:ext cx="431800" cy="393700"/>
            <a:chOff x="3174" y="2656"/>
            <a:chExt cx="1549" cy="1351"/>
          </a:xfrm>
        </p:grpSpPr>
        <p:sp>
          <p:nvSpPr>
            <p:cNvPr id="1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4" name="AutoShape 10"/>
            <p:cNvSpPr>
              <a:spLocks noChangeArrowheads="1"/>
            </p:cNvSpPr>
            <p:nvPr/>
          </p:nvSpPr>
          <p:spPr bwMode="gray">
            <a:xfrm>
              <a:off x="3265" y="2738"/>
              <a:ext cx="1350"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5" name="Text Box 13"/>
          <p:cNvSpPr txBox="1">
            <a:spLocks noChangeArrowheads="1"/>
          </p:cNvSpPr>
          <p:nvPr/>
        </p:nvSpPr>
        <p:spPr bwMode="gray">
          <a:xfrm>
            <a:off x="825500" y="1752600"/>
            <a:ext cx="317500"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1</a:t>
            </a:r>
          </a:p>
        </p:txBody>
      </p:sp>
      <p:sp>
        <p:nvSpPr>
          <p:cNvPr id="16" name="Text Box 13"/>
          <p:cNvSpPr txBox="1">
            <a:spLocks noChangeArrowheads="1"/>
          </p:cNvSpPr>
          <p:nvPr/>
        </p:nvSpPr>
        <p:spPr bwMode="gray">
          <a:xfrm>
            <a:off x="875219" y="2895600"/>
            <a:ext cx="255587" cy="366713"/>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2</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000" y="3289300"/>
            <a:ext cx="4520800" cy="2362200"/>
          </a:xfrm>
          <a:prstGeom prst="rect">
            <a:avLst/>
          </a:prstGeom>
        </p:spPr>
      </p:pic>
    </p:spTree>
    <p:extLst>
      <p:ext uri="{BB962C8B-B14F-4D97-AF65-F5344CB8AC3E}">
        <p14:creationId xmlns:p14="http://schemas.microsoft.com/office/powerpoint/2010/main" val="17317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flipV="1">
            <a:off x="2368550" y="2057400"/>
            <a:ext cx="381000" cy="381000"/>
          </a:xfrm>
          <a:prstGeom prst="line">
            <a:avLst/>
          </a:prstGeom>
          <a:noFill/>
          <a:ln w="12700" cap="rnd">
            <a:solidFill>
              <a:srgbClr val="003366"/>
            </a:solidFill>
            <a:prstDash val="sysDot"/>
            <a:round/>
            <a:headEnd/>
            <a:tailEnd/>
          </a:ln>
          <a:effectLst/>
        </p:spPr>
        <p:txBody>
          <a:bodyPr/>
          <a:lstStyle/>
          <a:p>
            <a:endParaRPr lang="en-US"/>
          </a:p>
        </p:txBody>
      </p:sp>
      <p:sp>
        <p:nvSpPr>
          <p:cNvPr id="7171" name="Line 3"/>
          <p:cNvSpPr>
            <a:spLocks noChangeShapeType="1"/>
          </p:cNvSpPr>
          <p:nvPr/>
        </p:nvSpPr>
        <p:spPr bwMode="auto">
          <a:xfrm>
            <a:off x="2292350" y="4648200"/>
            <a:ext cx="457200" cy="304800"/>
          </a:xfrm>
          <a:prstGeom prst="line">
            <a:avLst/>
          </a:prstGeom>
          <a:noFill/>
          <a:ln w="12700" cap="rnd">
            <a:solidFill>
              <a:srgbClr val="003366"/>
            </a:solidFill>
            <a:prstDash val="sysDot"/>
            <a:round/>
            <a:headEnd/>
            <a:tailEnd/>
          </a:ln>
          <a:effectLst/>
        </p:spPr>
        <p:txBody>
          <a:bodyPr/>
          <a:lstStyle/>
          <a:p>
            <a:endParaRPr lang="en-US"/>
          </a:p>
        </p:txBody>
      </p:sp>
      <p:sp>
        <p:nvSpPr>
          <p:cNvPr id="7172" name="Line 4"/>
          <p:cNvSpPr>
            <a:spLocks noChangeShapeType="1"/>
          </p:cNvSpPr>
          <p:nvPr/>
        </p:nvSpPr>
        <p:spPr bwMode="auto">
          <a:xfrm>
            <a:off x="2749550" y="2057400"/>
            <a:ext cx="609600" cy="0"/>
          </a:xfrm>
          <a:prstGeom prst="line">
            <a:avLst/>
          </a:prstGeom>
          <a:noFill/>
          <a:ln w="12700" cap="rnd">
            <a:solidFill>
              <a:srgbClr val="003366"/>
            </a:solidFill>
            <a:prstDash val="sysDot"/>
            <a:round/>
            <a:headEnd/>
            <a:tailEnd/>
          </a:ln>
          <a:effectLst/>
        </p:spPr>
        <p:txBody>
          <a:bodyPr/>
          <a:lstStyle/>
          <a:p>
            <a:endParaRPr lang="en-US"/>
          </a:p>
        </p:txBody>
      </p:sp>
      <p:sp>
        <p:nvSpPr>
          <p:cNvPr id="7173" name="Line 5"/>
          <p:cNvSpPr>
            <a:spLocks noChangeShapeType="1"/>
          </p:cNvSpPr>
          <p:nvPr/>
        </p:nvSpPr>
        <p:spPr bwMode="auto">
          <a:xfrm>
            <a:off x="2749550" y="4953000"/>
            <a:ext cx="609600" cy="0"/>
          </a:xfrm>
          <a:prstGeom prst="line">
            <a:avLst/>
          </a:prstGeom>
          <a:noFill/>
          <a:ln w="12700" cap="rnd">
            <a:solidFill>
              <a:srgbClr val="003366"/>
            </a:solidFill>
            <a:prstDash val="sysDot"/>
            <a:round/>
            <a:headEnd/>
            <a:tailEnd/>
          </a:ln>
          <a:effectLst/>
        </p:spPr>
        <p:txBody>
          <a:bodyPr/>
          <a:lstStyle/>
          <a:p>
            <a:endParaRPr lang="en-US"/>
          </a:p>
        </p:txBody>
      </p:sp>
      <p:sp>
        <p:nvSpPr>
          <p:cNvPr id="7175" name="Line 7"/>
          <p:cNvSpPr>
            <a:spLocks noChangeShapeType="1"/>
          </p:cNvSpPr>
          <p:nvPr/>
        </p:nvSpPr>
        <p:spPr bwMode="auto">
          <a:xfrm>
            <a:off x="2749550" y="3048000"/>
            <a:ext cx="609600" cy="0"/>
          </a:xfrm>
          <a:prstGeom prst="line">
            <a:avLst/>
          </a:prstGeom>
          <a:noFill/>
          <a:ln w="12700" cap="rnd">
            <a:solidFill>
              <a:srgbClr val="003366"/>
            </a:solidFill>
            <a:prstDash val="sysDot"/>
            <a:round/>
            <a:headEnd/>
            <a:tailEnd/>
          </a:ln>
          <a:effectLst/>
        </p:spPr>
        <p:txBody>
          <a:bodyPr/>
          <a:lstStyle/>
          <a:p>
            <a:endParaRPr lang="en-US"/>
          </a:p>
        </p:txBody>
      </p:sp>
      <p:sp>
        <p:nvSpPr>
          <p:cNvPr id="7176" name="Line 8"/>
          <p:cNvSpPr>
            <a:spLocks noChangeShapeType="1"/>
          </p:cNvSpPr>
          <p:nvPr/>
        </p:nvSpPr>
        <p:spPr bwMode="auto">
          <a:xfrm flipV="1">
            <a:off x="2673350" y="3948112"/>
            <a:ext cx="685800" cy="0"/>
          </a:xfrm>
          <a:prstGeom prst="line">
            <a:avLst/>
          </a:prstGeom>
          <a:noFill/>
          <a:ln w="12700" cap="rnd">
            <a:solidFill>
              <a:srgbClr val="003366"/>
            </a:solidFill>
            <a:prstDash val="sysDot"/>
            <a:round/>
            <a:headEnd/>
            <a:tailEnd/>
          </a:ln>
          <a:effectLst/>
        </p:spPr>
        <p:txBody>
          <a:bodyPr/>
          <a:lstStyle/>
          <a:p>
            <a:endParaRPr lang="en-US"/>
          </a:p>
        </p:txBody>
      </p:sp>
      <p:sp>
        <p:nvSpPr>
          <p:cNvPr id="7177" name="Rectangle 9"/>
          <p:cNvSpPr>
            <a:spLocks noGrp="1" noChangeArrowheads="1"/>
          </p:cNvSpPr>
          <p:nvPr>
            <p:ph type="title"/>
          </p:nvPr>
        </p:nvSpPr>
        <p:spPr/>
        <p:txBody>
          <a:bodyPr/>
          <a:lstStyle/>
          <a:p>
            <a:r>
              <a:rPr lang="en-US" sz="4300" dirty="0" smtClean="0"/>
              <a:t>Nội dung báo cáo</a:t>
            </a:r>
            <a:endParaRPr lang="en-US" sz="4300" dirty="0"/>
          </a:p>
        </p:txBody>
      </p:sp>
      <p:grpSp>
        <p:nvGrpSpPr>
          <p:cNvPr id="7178" name="Group 10"/>
          <p:cNvGrpSpPr>
            <a:grpSpLocks/>
          </p:cNvGrpSpPr>
          <p:nvPr/>
        </p:nvGrpSpPr>
        <p:grpSpPr bwMode="auto">
          <a:xfrm>
            <a:off x="304800" y="2205038"/>
            <a:ext cx="2673350" cy="2671762"/>
            <a:chOff x="140" y="1419"/>
            <a:chExt cx="1684" cy="1683"/>
          </a:xfrm>
        </p:grpSpPr>
        <p:sp>
          <p:nvSpPr>
            <p:cNvPr id="7179" name="Oval 11"/>
            <p:cNvSpPr>
              <a:spLocks noChangeArrowheads="1"/>
            </p:cNvSpPr>
            <p:nvPr/>
          </p:nvSpPr>
          <p:spPr bwMode="gray">
            <a:xfrm>
              <a:off x="140" y="1419"/>
              <a:ext cx="1684" cy="168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endParaRPr lang="en-US"/>
            </a:p>
          </p:txBody>
        </p:sp>
        <p:sp>
          <p:nvSpPr>
            <p:cNvPr id="7180" name="Oval 12"/>
            <p:cNvSpPr>
              <a:spLocks noChangeArrowheads="1"/>
            </p:cNvSpPr>
            <p:nvPr/>
          </p:nvSpPr>
          <p:spPr bwMode="gray">
            <a:xfrm>
              <a:off x="251" y="1528"/>
              <a:ext cx="1461" cy="146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endParaRPr lang="en-US"/>
            </a:p>
          </p:txBody>
        </p:sp>
        <p:sp>
          <p:nvSpPr>
            <p:cNvPr id="7181" name="Oval 13"/>
            <p:cNvSpPr>
              <a:spLocks noChangeArrowheads="1"/>
            </p:cNvSpPr>
            <p:nvPr/>
          </p:nvSpPr>
          <p:spPr bwMode="gray">
            <a:xfrm>
              <a:off x="258" y="1536"/>
              <a:ext cx="1461" cy="1462"/>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endParaRPr lang="en-US"/>
            </a:p>
          </p:txBody>
        </p:sp>
        <p:sp>
          <p:nvSpPr>
            <p:cNvPr id="7182" name="Oval 14"/>
            <p:cNvSpPr>
              <a:spLocks noChangeArrowheads="1"/>
            </p:cNvSpPr>
            <p:nvPr/>
          </p:nvSpPr>
          <p:spPr bwMode="gray">
            <a:xfrm>
              <a:off x="323" y="1602"/>
              <a:ext cx="1317" cy="1316"/>
            </a:xfrm>
            <a:prstGeom prst="ellipse">
              <a:avLst/>
            </a:prstGeom>
            <a:solidFill>
              <a:srgbClr val="000000"/>
            </a:solidFill>
            <a:ln w="38100" algn="ctr">
              <a:noFill/>
              <a:round/>
              <a:headEnd/>
              <a:tailEnd/>
            </a:ln>
            <a:effectLst/>
          </p:spPr>
          <p:txBody>
            <a:bodyPr anchor="ctr">
              <a:spAutoFit/>
            </a:bodyPr>
            <a:lstStyle/>
            <a:p>
              <a:endParaRPr lang="en-US"/>
            </a:p>
          </p:txBody>
        </p:sp>
        <p:sp>
          <p:nvSpPr>
            <p:cNvPr id="7183" name="Oval 15"/>
            <p:cNvSpPr>
              <a:spLocks noChangeArrowheads="1"/>
            </p:cNvSpPr>
            <p:nvPr/>
          </p:nvSpPr>
          <p:spPr bwMode="gray">
            <a:xfrm>
              <a:off x="344" y="1623"/>
              <a:ext cx="1276" cy="127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7184" name="Oval 16"/>
            <p:cNvSpPr>
              <a:spLocks noChangeArrowheads="1"/>
            </p:cNvSpPr>
            <p:nvPr/>
          </p:nvSpPr>
          <p:spPr bwMode="gray">
            <a:xfrm>
              <a:off x="360" y="1630"/>
              <a:ext cx="1246" cy="1246"/>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7185" name="Oval 17"/>
            <p:cNvSpPr>
              <a:spLocks noChangeArrowheads="1"/>
            </p:cNvSpPr>
            <p:nvPr/>
          </p:nvSpPr>
          <p:spPr bwMode="gray">
            <a:xfrm>
              <a:off x="374" y="1642"/>
              <a:ext cx="1184" cy="116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7186" name="Oval 18"/>
            <p:cNvSpPr>
              <a:spLocks noChangeArrowheads="1"/>
            </p:cNvSpPr>
            <p:nvPr/>
          </p:nvSpPr>
          <p:spPr bwMode="gray">
            <a:xfrm>
              <a:off x="443" y="1675"/>
              <a:ext cx="1053" cy="94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pic>
          <p:nvPicPr>
            <p:cNvPr id="7187" name="Picture 19" descr="mark"/>
            <p:cNvPicPr>
              <a:picLocks noChangeAspect="1" noChangeArrowheads="1"/>
            </p:cNvPicPr>
            <p:nvPr/>
          </p:nvPicPr>
          <p:blipFill>
            <a:blip r:embed="rId2"/>
            <a:srcRect/>
            <a:stretch>
              <a:fillRect/>
            </a:stretch>
          </p:blipFill>
          <p:spPr bwMode="auto">
            <a:xfrm>
              <a:off x="452" y="1773"/>
              <a:ext cx="1011" cy="1003"/>
            </a:xfrm>
            <a:prstGeom prst="rect">
              <a:avLst/>
            </a:prstGeom>
            <a:noFill/>
          </p:spPr>
        </p:pic>
      </p:grpSp>
      <p:sp>
        <p:nvSpPr>
          <p:cNvPr id="7188" name="AutoShape 20"/>
          <p:cNvSpPr>
            <a:spLocks noChangeArrowheads="1"/>
          </p:cNvSpPr>
          <p:nvPr/>
        </p:nvSpPr>
        <p:spPr bwMode="gray">
          <a:xfrm>
            <a:off x="3352800" y="18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sp>
        <p:nvSpPr>
          <p:cNvPr id="7189" name="Rectangle 21"/>
          <p:cNvSpPr>
            <a:spLocks noChangeArrowheads="1"/>
          </p:cNvSpPr>
          <p:nvPr/>
        </p:nvSpPr>
        <p:spPr bwMode="auto">
          <a:xfrm>
            <a:off x="4756150" y="1905000"/>
            <a:ext cx="1822935" cy="369332"/>
          </a:xfrm>
          <a:prstGeom prst="rect">
            <a:avLst/>
          </a:prstGeom>
          <a:noFill/>
          <a:ln w="9525">
            <a:noFill/>
            <a:miter lim="800000"/>
            <a:headEnd/>
            <a:tailEnd/>
          </a:ln>
          <a:effectLst/>
        </p:spPr>
        <p:txBody>
          <a:bodyPr wrap="none">
            <a:spAutoFit/>
          </a:bodyPr>
          <a:lstStyle/>
          <a:p>
            <a:pPr eaLnBrk="0" hangingPunct="0"/>
            <a:r>
              <a:rPr lang="en-US" dirty="0" smtClean="0">
                <a:solidFill>
                  <a:srgbClr val="0000FF"/>
                </a:solidFill>
              </a:rPr>
              <a:t>Giới thiệu đồ án</a:t>
            </a:r>
            <a:endParaRPr lang="en-US" dirty="0">
              <a:solidFill>
                <a:srgbClr val="0000FF"/>
              </a:solidFill>
            </a:endParaRPr>
          </a:p>
        </p:txBody>
      </p:sp>
      <p:sp>
        <p:nvSpPr>
          <p:cNvPr id="7192" name="AutoShape 24"/>
          <p:cNvSpPr>
            <a:spLocks noChangeArrowheads="1"/>
          </p:cNvSpPr>
          <p:nvPr/>
        </p:nvSpPr>
        <p:spPr bwMode="gray">
          <a:xfrm>
            <a:off x="3349625" y="278765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sp>
        <p:nvSpPr>
          <p:cNvPr id="7193" name="Rectangle 25"/>
          <p:cNvSpPr>
            <a:spLocks noChangeArrowheads="1"/>
          </p:cNvSpPr>
          <p:nvPr/>
        </p:nvSpPr>
        <p:spPr bwMode="auto">
          <a:xfrm>
            <a:off x="4752975" y="2863850"/>
            <a:ext cx="2031325" cy="369332"/>
          </a:xfrm>
          <a:prstGeom prst="rect">
            <a:avLst/>
          </a:prstGeom>
          <a:noFill/>
          <a:ln w="9525">
            <a:noFill/>
            <a:miter lim="800000"/>
            <a:headEnd/>
            <a:tailEnd/>
          </a:ln>
          <a:effectLst/>
        </p:spPr>
        <p:txBody>
          <a:bodyPr wrap="none">
            <a:spAutoFit/>
          </a:bodyPr>
          <a:lstStyle/>
          <a:p>
            <a:pPr eaLnBrk="0" hangingPunct="0"/>
            <a:r>
              <a:rPr lang="en-US" dirty="0" smtClean="0">
                <a:solidFill>
                  <a:srgbClr val="0000FF"/>
                </a:solidFill>
              </a:rPr>
              <a:t>Phân tích thiết kế</a:t>
            </a:r>
            <a:endParaRPr lang="en-US" dirty="0">
              <a:solidFill>
                <a:srgbClr val="0000FF"/>
              </a:solidFill>
            </a:endParaRPr>
          </a:p>
        </p:txBody>
      </p:sp>
      <p:sp>
        <p:nvSpPr>
          <p:cNvPr id="7194" name="Oval 26"/>
          <p:cNvSpPr>
            <a:spLocks noChangeArrowheads="1"/>
          </p:cNvSpPr>
          <p:nvPr/>
        </p:nvSpPr>
        <p:spPr bwMode="gray">
          <a:xfrm>
            <a:off x="3263900" y="1946275"/>
            <a:ext cx="22860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a:p>
        </p:txBody>
      </p:sp>
      <p:sp>
        <p:nvSpPr>
          <p:cNvPr id="7196" name="Oval 28"/>
          <p:cNvSpPr>
            <a:spLocks noChangeArrowheads="1"/>
          </p:cNvSpPr>
          <p:nvPr/>
        </p:nvSpPr>
        <p:spPr bwMode="gray">
          <a:xfrm>
            <a:off x="3276600" y="2933700"/>
            <a:ext cx="228600" cy="228600"/>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a:p>
        </p:txBody>
      </p:sp>
      <p:sp>
        <p:nvSpPr>
          <p:cNvPr id="7197" name="AutoShape 29"/>
          <p:cNvSpPr>
            <a:spLocks noChangeArrowheads="1"/>
          </p:cNvSpPr>
          <p:nvPr/>
        </p:nvSpPr>
        <p:spPr bwMode="gray">
          <a:xfrm>
            <a:off x="3352800" y="3733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sp>
        <p:nvSpPr>
          <p:cNvPr id="7198" name="Rectangle 30"/>
          <p:cNvSpPr>
            <a:spLocks noChangeArrowheads="1"/>
          </p:cNvSpPr>
          <p:nvPr/>
        </p:nvSpPr>
        <p:spPr bwMode="auto">
          <a:xfrm>
            <a:off x="4756150" y="3810000"/>
            <a:ext cx="2028119" cy="369332"/>
          </a:xfrm>
          <a:prstGeom prst="rect">
            <a:avLst/>
          </a:prstGeom>
          <a:noFill/>
          <a:ln w="9525">
            <a:noFill/>
            <a:miter lim="800000"/>
            <a:headEnd/>
            <a:tailEnd/>
          </a:ln>
          <a:effectLst/>
        </p:spPr>
        <p:txBody>
          <a:bodyPr wrap="none">
            <a:spAutoFit/>
          </a:bodyPr>
          <a:lstStyle/>
          <a:p>
            <a:pPr eaLnBrk="0" hangingPunct="0"/>
            <a:r>
              <a:rPr lang="en-US" dirty="0" smtClean="0">
                <a:solidFill>
                  <a:srgbClr val="0000FF"/>
                </a:solidFill>
              </a:rPr>
              <a:t>Giới thiệu website</a:t>
            </a:r>
            <a:endParaRPr lang="en-US" dirty="0">
              <a:solidFill>
                <a:srgbClr val="0000FF"/>
              </a:solidFill>
            </a:endParaRPr>
          </a:p>
        </p:txBody>
      </p:sp>
      <p:sp>
        <p:nvSpPr>
          <p:cNvPr id="7199" name="Oval 31"/>
          <p:cNvSpPr>
            <a:spLocks noChangeArrowheads="1"/>
          </p:cNvSpPr>
          <p:nvPr/>
        </p:nvSpPr>
        <p:spPr bwMode="gray">
          <a:xfrm>
            <a:off x="3263900" y="3871912"/>
            <a:ext cx="228600" cy="228600"/>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a:p>
        </p:txBody>
      </p:sp>
      <p:sp>
        <p:nvSpPr>
          <p:cNvPr id="7200" name="AutoShape 32"/>
          <p:cNvSpPr>
            <a:spLocks noChangeArrowheads="1"/>
          </p:cNvSpPr>
          <p:nvPr/>
        </p:nvSpPr>
        <p:spPr bwMode="gray">
          <a:xfrm>
            <a:off x="3352800" y="4765675"/>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p>
        </p:txBody>
      </p:sp>
      <p:sp>
        <p:nvSpPr>
          <p:cNvPr id="7201" name="Rectangle 33"/>
          <p:cNvSpPr>
            <a:spLocks noChangeArrowheads="1"/>
          </p:cNvSpPr>
          <p:nvPr/>
        </p:nvSpPr>
        <p:spPr bwMode="auto">
          <a:xfrm>
            <a:off x="4756150" y="4841875"/>
            <a:ext cx="3002745" cy="369332"/>
          </a:xfrm>
          <a:prstGeom prst="rect">
            <a:avLst/>
          </a:prstGeom>
          <a:noFill/>
          <a:ln w="9525">
            <a:noFill/>
            <a:miter lim="800000"/>
            <a:headEnd/>
            <a:tailEnd/>
          </a:ln>
          <a:effectLst/>
        </p:spPr>
        <p:txBody>
          <a:bodyPr wrap="none">
            <a:spAutoFit/>
          </a:bodyPr>
          <a:lstStyle/>
          <a:p>
            <a:pPr eaLnBrk="0" hangingPunct="0"/>
            <a:r>
              <a:rPr lang="en-US" dirty="0" smtClean="0">
                <a:solidFill>
                  <a:srgbClr val="0000FF"/>
                </a:solidFill>
              </a:rPr>
              <a:t>Kết luận – hướng phát triển</a:t>
            </a:r>
            <a:endParaRPr lang="en-US" dirty="0">
              <a:solidFill>
                <a:srgbClr val="0000FF"/>
              </a:solidFill>
            </a:endParaRPr>
          </a:p>
        </p:txBody>
      </p:sp>
      <p:sp>
        <p:nvSpPr>
          <p:cNvPr id="7202" name="Oval 34"/>
          <p:cNvSpPr>
            <a:spLocks noChangeArrowheads="1"/>
          </p:cNvSpPr>
          <p:nvPr/>
        </p:nvSpPr>
        <p:spPr bwMode="gray">
          <a:xfrm>
            <a:off x="3276600" y="4899025"/>
            <a:ext cx="228600" cy="228600"/>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blinds(horizontal)">
                                      <p:cBhvr>
                                        <p:cTn id="7" dur="500"/>
                                        <p:tgtEl>
                                          <p:spTgt spid="717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1000"/>
                                        <p:tgtEl>
                                          <p:spTgt spid="7170"/>
                                        </p:tgtEl>
                                      </p:cBhvr>
                                    </p:animEffect>
                                    <p:anim calcmode="lin" valueType="num">
                                      <p:cBhvr>
                                        <p:cTn id="13" dur="1000" fill="hold"/>
                                        <p:tgtEl>
                                          <p:spTgt spid="7170"/>
                                        </p:tgtEl>
                                        <p:attrNameLst>
                                          <p:attrName>ppt_x</p:attrName>
                                        </p:attrNameLst>
                                      </p:cBhvr>
                                      <p:tavLst>
                                        <p:tav tm="0">
                                          <p:val>
                                            <p:strVal val="#ppt_x"/>
                                          </p:val>
                                        </p:tav>
                                        <p:tav tm="100000">
                                          <p:val>
                                            <p:strVal val="#ppt_x"/>
                                          </p:val>
                                        </p:tav>
                                      </p:tavLst>
                                    </p:anim>
                                    <p:anim calcmode="lin" valueType="num">
                                      <p:cBhvr>
                                        <p:cTn id="14" dur="1000" fill="hold"/>
                                        <p:tgtEl>
                                          <p:spTgt spid="71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1000"/>
                                        <p:tgtEl>
                                          <p:spTgt spid="7172"/>
                                        </p:tgtEl>
                                      </p:cBhvr>
                                    </p:animEffect>
                                    <p:anim calcmode="lin" valueType="num">
                                      <p:cBhvr>
                                        <p:cTn id="18" dur="1000" fill="hold"/>
                                        <p:tgtEl>
                                          <p:spTgt spid="7172"/>
                                        </p:tgtEl>
                                        <p:attrNameLst>
                                          <p:attrName>ppt_x</p:attrName>
                                        </p:attrNameLst>
                                      </p:cBhvr>
                                      <p:tavLst>
                                        <p:tav tm="0">
                                          <p:val>
                                            <p:strVal val="#ppt_x"/>
                                          </p:val>
                                        </p:tav>
                                        <p:tav tm="100000">
                                          <p:val>
                                            <p:strVal val="#ppt_x"/>
                                          </p:val>
                                        </p:tav>
                                      </p:tavLst>
                                    </p:anim>
                                    <p:anim calcmode="lin" valueType="num">
                                      <p:cBhvr>
                                        <p:cTn id="19" dur="1000" fill="hold"/>
                                        <p:tgtEl>
                                          <p:spTgt spid="71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188"/>
                                        </p:tgtEl>
                                        <p:attrNameLst>
                                          <p:attrName>style.visibility</p:attrName>
                                        </p:attrNameLst>
                                      </p:cBhvr>
                                      <p:to>
                                        <p:strVal val="visible"/>
                                      </p:to>
                                    </p:set>
                                    <p:animEffect transition="in" filter="fade">
                                      <p:cBhvr>
                                        <p:cTn id="22" dur="1000"/>
                                        <p:tgtEl>
                                          <p:spTgt spid="7188"/>
                                        </p:tgtEl>
                                      </p:cBhvr>
                                    </p:animEffect>
                                    <p:anim calcmode="lin" valueType="num">
                                      <p:cBhvr>
                                        <p:cTn id="23" dur="1000" fill="hold"/>
                                        <p:tgtEl>
                                          <p:spTgt spid="7188"/>
                                        </p:tgtEl>
                                        <p:attrNameLst>
                                          <p:attrName>ppt_x</p:attrName>
                                        </p:attrNameLst>
                                      </p:cBhvr>
                                      <p:tavLst>
                                        <p:tav tm="0">
                                          <p:val>
                                            <p:strVal val="#ppt_x"/>
                                          </p:val>
                                        </p:tav>
                                        <p:tav tm="100000">
                                          <p:val>
                                            <p:strVal val="#ppt_x"/>
                                          </p:val>
                                        </p:tav>
                                      </p:tavLst>
                                    </p:anim>
                                    <p:anim calcmode="lin" valueType="num">
                                      <p:cBhvr>
                                        <p:cTn id="24" dur="1000" fill="hold"/>
                                        <p:tgtEl>
                                          <p:spTgt spid="718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189"/>
                                        </p:tgtEl>
                                        <p:attrNameLst>
                                          <p:attrName>style.visibility</p:attrName>
                                        </p:attrNameLst>
                                      </p:cBhvr>
                                      <p:to>
                                        <p:strVal val="visible"/>
                                      </p:to>
                                    </p:set>
                                    <p:animEffect transition="in" filter="fade">
                                      <p:cBhvr>
                                        <p:cTn id="27" dur="1000"/>
                                        <p:tgtEl>
                                          <p:spTgt spid="7189"/>
                                        </p:tgtEl>
                                      </p:cBhvr>
                                    </p:animEffect>
                                    <p:anim calcmode="lin" valueType="num">
                                      <p:cBhvr>
                                        <p:cTn id="28" dur="1000" fill="hold"/>
                                        <p:tgtEl>
                                          <p:spTgt spid="7189"/>
                                        </p:tgtEl>
                                        <p:attrNameLst>
                                          <p:attrName>ppt_x</p:attrName>
                                        </p:attrNameLst>
                                      </p:cBhvr>
                                      <p:tavLst>
                                        <p:tav tm="0">
                                          <p:val>
                                            <p:strVal val="#ppt_x"/>
                                          </p:val>
                                        </p:tav>
                                        <p:tav tm="100000">
                                          <p:val>
                                            <p:strVal val="#ppt_x"/>
                                          </p:val>
                                        </p:tav>
                                      </p:tavLst>
                                    </p:anim>
                                    <p:anim calcmode="lin" valueType="num">
                                      <p:cBhvr>
                                        <p:cTn id="29" dur="1000" fill="hold"/>
                                        <p:tgtEl>
                                          <p:spTgt spid="718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194"/>
                                        </p:tgtEl>
                                        <p:attrNameLst>
                                          <p:attrName>style.visibility</p:attrName>
                                        </p:attrNameLst>
                                      </p:cBhvr>
                                      <p:to>
                                        <p:strVal val="visible"/>
                                      </p:to>
                                    </p:set>
                                    <p:animEffect transition="in" filter="fade">
                                      <p:cBhvr>
                                        <p:cTn id="32" dur="1000"/>
                                        <p:tgtEl>
                                          <p:spTgt spid="7194"/>
                                        </p:tgtEl>
                                      </p:cBhvr>
                                    </p:animEffect>
                                    <p:anim calcmode="lin" valueType="num">
                                      <p:cBhvr>
                                        <p:cTn id="33" dur="1000" fill="hold"/>
                                        <p:tgtEl>
                                          <p:spTgt spid="7194"/>
                                        </p:tgtEl>
                                        <p:attrNameLst>
                                          <p:attrName>ppt_x</p:attrName>
                                        </p:attrNameLst>
                                      </p:cBhvr>
                                      <p:tavLst>
                                        <p:tav tm="0">
                                          <p:val>
                                            <p:strVal val="#ppt_x"/>
                                          </p:val>
                                        </p:tav>
                                        <p:tav tm="100000">
                                          <p:val>
                                            <p:strVal val="#ppt_x"/>
                                          </p:val>
                                        </p:tav>
                                      </p:tavLst>
                                    </p:anim>
                                    <p:anim calcmode="lin" valueType="num">
                                      <p:cBhvr>
                                        <p:cTn id="34" dur="1000" fill="hold"/>
                                        <p:tgtEl>
                                          <p:spTgt spid="719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175"/>
                                        </p:tgtEl>
                                        <p:attrNameLst>
                                          <p:attrName>style.visibility</p:attrName>
                                        </p:attrNameLst>
                                      </p:cBhvr>
                                      <p:to>
                                        <p:strVal val="visible"/>
                                      </p:to>
                                    </p:set>
                                    <p:animEffect transition="in" filter="fade">
                                      <p:cBhvr>
                                        <p:cTn id="39" dur="1000"/>
                                        <p:tgtEl>
                                          <p:spTgt spid="7175"/>
                                        </p:tgtEl>
                                      </p:cBhvr>
                                    </p:animEffect>
                                    <p:anim calcmode="lin" valueType="num">
                                      <p:cBhvr>
                                        <p:cTn id="40" dur="1000" fill="hold"/>
                                        <p:tgtEl>
                                          <p:spTgt spid="7175"/>
                                        </p:tgtEl>
                                        <p:attrNameLst>
                                          <p:attrName>ppt_x</p:attrName>
                                        </p:attrNameLst>
                                      </p:cBhvr>
                                      <p:tavLst>
                                        <p:tav tm="0">
                                          <p:val>
                                            <p:strVal val="#ppt_x"/>
                                          </p:val>
                                        </p:tav>
                                        <p:tav tm="100000">
                                          <p:val>
                                            <p:strVal val="#ppt_x"/>
                                          </p:val>
                                        </p:tav>
                                      </p:tavLst>
                                    </p:anim>
                                    <p:anim calcmode="lin" valueType="num">
                                      <p:cBhvr>
                                        <p:cTn id="41" dur="1000" fill="hold"/>
                                        <p:tgtEl>
                                          <p:spTgt spid="717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192"/>
                                        </p:tgtEl>
                                        <p:attrNameLst>
                                          <p:attrName>style.visibility</p:attrName>
                                        </p:attrNameLst>
                                      </p:cBhvr>
                                      <p:to>
                                        <p:strVal val="visible"/>
                                      </p:to>
                                    </p:set>
                                    <p:animEffect transition="in" filter="fade">
                                      <p:cBhvr>
                                        <p:cTn id="44" dur="1000"/>
                                        <p:tgtEl>
                                          <p:spTgt spid="7192"/>
                                        </p:tgtEl>
                                      </p:cBhvr>
                                    </p:animEffect>
                                    <p:anim calcmode="lin" valueType="num">
                                      <p:cBhvr>
                                        <p:cTn id="45" dur="1000" fill="hold"/>
                                        <p:tgtEl>
                                          <p:spTgt spid="7192"/>
                                        </p:tgtEl>
                                        <p:attrNameLst>
                                          <p:attrName>ppt_x</p:attrName>
                                        </p:attrNameLst>
                                      </p:cBhvr>
                                      <p:tavLst>
                                        <p:tav tm="0">
                                          <p:val>
                                            <p:strVal val="#ppt_x"/>
                                          </p:val>
                                        </p:tav>
                                        <p:tav tm="100000">
                                          <p:val>
                                            <p:strVal val="#ppt_x"/>
                                          </p:val>
                                        </p:tav>
                                      </p:tavLst>
                                    </p:anim>
                                    <p:anim calcmode="lin" valueType="num">
                                      <p:cBhvr>
                                        <p:cTn id="46" dur="1000" fill="hold"/>
                                        <p:tgtEl>
                                          <p:spTgt spid="719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193"/>
                                        </p:tgtEl>
                                        <p:attrNameLst>
                                          <p:attrName>style.visibility</p:attrName>
                                        </p:attrNameLst>
                                      </p:cBhvr>
                                      <p:to>
                                        <p:strVal val="visible"/>
                                      </p:to>
                                    </p:set>
                                    <p:animEffect transition="in" filter="fade">
                                      <p:cBhvr>
                                        <p:cTn id="49" dur="1000"/>
                                        <p:tgtEl>
                                          <p:spTgt spid="7193"/>
                                        </p:tgtEl>
                                      </p:cBhvr>
                                    </p:animEffect>
                                    <p:anim calcmode="lin" valueType="num">
                                      <p:cBhvr>
                                        <p:cTn id="50" dur="1000" fill="hold"/>
                                        <p:tgtEl>
                                          <p:spTgt spid="7193"/>
                                        </p:tgtEl>
                                        <p:attrNameLst>
                                          <p:attrName>ppt_x</p:attrName>
                                        </p:attrNameLst>
                                      </p:cBhvr>
                                      <p:tavLst>
                                        <p:tav tm="0">
                                          <p:val>
                                            <p:strVal val="#ppt_x"/>
                                          </p:val>
                                        </p:tav>
                                        <p:tav tm="100000">
                                          <p:val>
                                            <p:strVal val="#ppt_x"/>
                                          </p:val>
                                        </p:tav>
                                      </p:tavLst>
                                    </p:anim>
                                    <p:anim calcmode="lin" valueType="num">
                                      <p:cBhvr>
                                        <p:cTn id="51" dur="1000" fill="hold"/>
                                        <p:tgtEl>
                                          <p:spTgt spid="719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7196"/>
                                        </p:tgtEl>
                                        <p:attrNameLst>
                                          <p:attrName>style.visibility</p:attrName>
                                        </p:attrNameLst>
                                      </p:cBhvr>
                                      <p:to>
                                        <p:strVal val="visible"/>
                                      </p:to>
                                    </p:set>
                                    <p:animEffect transition="in" filter="fade">
                                      <p:cBhvr>
                                        <p:cTn id="54" dur="1000"/>
                                        <p:tgtEl>
                                          <p:spTgt spid="7196"/>
                                        </p:tgtEl>
                                      </p:cBhvr>
                                    </p:animEffect>
                                    <p:anim calcmode="lin" valueType="num">
                                      <p:cBhvr>
                                        <p:cTn id="55" dur="1000" fill="hold"/>
                                        <p:tgtEl>
                                          <p:spTgt spid="7196"/>
                                        </p:tgtEl>
                                        <p:attrNameLst>
                                          <p:attrName>ppt_x</p:attrName>
                                        </p:attrNameLst>
                                      </p:cBhvr>
                                      <p:tavLst>
                                        <p:tav tm="0">
                                          <p:val>
                                            <p:strVal val="#ppt_x"/>
                                          </p:val>
                                        </p:tav>
                                        <p:tav tm="100000">
                                          <p:val>
                                            <p:strVal val="#ppt_x"/>
                                          </p:val>
                                        </p:tav>
                                      </p:tavLst>
                                    </p:anim>
                                    <p:anim calcmode="lin" valueType="num">
                                      <p:cBhvr>
                                        <p:cTn id="56" dur="1000" fill="hold"/>
                                        <p:tgtEl>
                                          <p:spTgt spid="719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176"/>
                                        </p:tgtEl>
                                        <p:attrNameLst>
                                          <p:attrName>style.visibility</p:attrName>
                                        </p:attrNameLst>
                                      </p:cBhvr>
                                      <p:to>
                                        <p:strVal val="visible"/>
                                      </p:to>
                                    </p:set>
                                    <p:animEffect transition="in" filter="fade">
                                      <p:cBhvr>
                                        <p:cTn id="61" dur="1000"/>
                                        <p:tgtEl>
                                          <p:spTgt spid="7176"/>
                                        </p:tgtEl>
                                      </p:cBhvr>
                                    </p:animEffect>
                                    <p:anim calcmode="lin" valueType="num">
                                      <p:cBhvr>
                                        <p:cTn id="62" dur="1000" fill="hold"/>
                                        <p:tgtEl>
                                          <p:spTgt spid="7176"/>
                                        </p:tgtEl>
                                        <p:attrNameLst>
                                          <p:attrName>ppt_x</p:attrName>
                                        </p:attrNameLst>
                                      </p:cBhvr>
                                      <p:tavLst>
                                        <p:tav tm="0">
                                          <p:val>
                                            <p:strVal val="#ppt_x"/>
                                          </p:val>
                                        </p:tav>
                                        <p:tav tm="100000">
                                          <p:val>
                                            <p:strVal val="#ppt_x"/>
                                          </p:val>
                                        </p:tav>
                                      </p:tavLst>
                                    </p:anim>
                                    <p:anim calcmode="lin" valueType="num">
                                      <p:cBhvr>
                                        <p:cTn id="63" dur="1000" fill="hold"/>
                                        <p:tgtEl>
                                          <p:spTgt spid="717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197"/>
                                        </p:tgtEl>
                                        <p:attrNameLst>
                                          <p:attrName>style.visibility</p:attrName>
                                        </p:attrNameLst>
                                      </p:cBhvr>
                                      <p:to>
                                        <p:strVal val="visible"/>
                                      </p:to>
                                    </p:set>
                                    <p:animEffect transition="in" filter="fade">
                                      <p:cBhvr>
                                        <p:cTn id="66" dur="1000"/>
                                        <p:tgtEl>
                                          <p:spTgt spid="7197"/>
                                        </p:tgtEl>
                                      </p:cBhvr>
                                    </p:animEffect>
                                    <p:anim calcmode="lin" valueType="num">
                                      <p:cBhvr>
                                        <p:cTn id="67" dur="1000" fill="hold"/>
                                        <p:tgtEl>
                                          <p:spTgt spid="7197"/>
                                        </p:tgtEl>
                                        <p:attrNameLst>
                                          <p:attrName>ppt_x</p:attrName>
                                        </p:attrNameLst>
                                      </p:cBhvr>
                                      <p:tavLst>
                                        <p:tav tm="0">
                                          <p:val>
                                            <p:strVal val="#ppt_x"/>
                                          </p:val>
                                        </p:tav>
                                        <p:tav tm="100000">
                                          <p:val>
                                            <p:strVal val="#ppt_x"/>
                                          </p:val>
                                        </p:tav>
                                      </p:tavLst>
                                    </p:anim>
                                    <p:anim calcmode="lin" valueType="num">
                                      <p:cBhvr>
                                        <p:cTn id="68" dur="1000" fill="hold"/>
                                        <p:tgtEl>
                                          <p:spTgt spid="719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198"/>
                                        </p:tgtEl>
                                        <p:attrNameLst>
                                          <p:attrName>style.visibility</p:attrName>
                                        </p:attrNameLst>
                                      </p:cBhvr>
                                      <p:to>
                                        <p:strVal val="visible"/>
                                      </p:to>
                                    </p:set>
                                    <p:animEffect transition="in" filter="fade">
                                      <p:cBhvr>
                                        <p:cTn id="71" dur="1000"/>
                                        <p:tgtEl>
                                          <p:spTgt spid="7198"/>
                                        </p:tgtEl>
                                      </p:cBhvr>
                                    </p:animEffect>
                                    <p:anim calcmode="lin" valueType="num">
                                      <p:cBhvr>
                                        <p:cTn id="72" dur="1000" fill="hold"/>
                                        <p:tgtEl>
                                          <p:spTgt spid="7198"/>
                                        </p:tgtEl>
                                        <p:attrNameLst>
                                          <p:attrName>ppt_x</p:attrName>
                                        </p:attrNameLst>
                                      </p:cBhvr>
                                      <p:tavLst>
                                        <p:tav tm="0">
                                          <p:val>
                                            <p:strVal val="#ppt_x"/>
                                          </p:val>
                                        </p:tav>
                                        <p:tav tm="100000">
                                          <p:val>
                                            <p:strVal val="#ppt_x"/>
                                          </p:val>
                                        </p:tav>
                                      </p:tavLst>
                                    </p:anim>
                                    <p:anim calcmode="lin" valueType="num">
                                      <p:cBhvr>
                                        <p:cTn id="73" dur="1000" fill="hold"/>
                                        <p:tgtEl>
                                          <p:spTgt spid="719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7199"/>
                                        </p:tgtEl>
                                        <p:attrNameLst>
                                          <p:attrName>style.visibility</p:attrName>
                                        </p:attrNameLst>
                                      </p:cBhvr>
                                      <p:to>
                                        <p:strVal val="visible"/>
                                      </p:to>
                                    </p:set>
                                    <p:animEffect transition="in" filter="fade">
                                      <p:cBhvr>
                                        <p:cTn id="76" dur="1000"/>
                                        <p:tgtEl>
                                          <p:spTgt spid="7199"/>
                                        </p:tgtEl>
                                      </p:cBhvr>
                                    </p:animEffect>
                                    <p:anim calcmode="lin" valueType="num">
                                      <p:cBhvr>
                                        <p:cTn id="77" dur="1000" fill="hold"/>
                                        <p:tgtEl>
                                          <p:spTgt spid="7199"/>
                                        </p:tgtEl>
                                        <p:attrNameLst>
                                          <p:attrName>ppt_x</p:attrName>
                                        </p:attrNameLst>
                                      </p:cBhvr>
                                      <p:tavLst>
                                        <p:tav tm="0">
                                          <p:val>
                                            <p:strVal val="#ppt_x"/>
                                          </p:val>
                                        </p:tav>
                                        <p:tav tm="100000">
                                          <p:val>
                                            <p:strVal val="#ppt_x"/>
                                          </p:val>
                                        </p:tav>
                                      </p:tavLst>
                                    </p:anim>
                                    <p:anim calcmode="lin" valueType="num">
                                      <p:cBhvr>
                                        <p:cTn id="78" dur="1000" fill="hold"/>
                                        <p:tgtEl>
                                          <p:spTgt spid="719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7171"/>
                                        </p:tgtEl>
                                        <p:attrNameLst>
                                          <p:attrName>style.visibility</p:attrName>
                                        </p:attrNameLst>
                                      </p:cBhvr>
                                      <p:to>
                                        <p:strVal val="visible"/>
                                      </p:to>
                                    </p:set>
                                    <p:animEffect transition="in" filter="fade">
                                      <p:cBhvr>
                                        <p:cTn id="83" dur="1000"/>
                                        <p:tgtEl>
                                          <p:spTgt spid="7171"/>
                                        </p:tgtEl>
                                      </p:cBhvr>
                                    </p:animEffect>
                                    <p:anim calcmode="lin" valueType="num">
                                      <p:cBhvr>
                                        <p:cTn id="84" dur="1000" fill="hold"/>
                                        <p:tgtEl>
                                          <p:spTgt spid="7171"/>
                                        </p:tgtEl>
                                        <p:attrNameLst>
                                          <p:attrName>ppt_x</p:attrName>
                                        </p:attrNameLst>
                                      </p:cBhvr>
                                      <p:tavLst>
                                        <p:tav tm="0">
                                          <p:val>
                                            <p:strVal val="#ppt_x"/>
                                          </p:val>
                                        </p:tav>
                                        <p:tav tm="100000">
                                          <p:val>
                                            <p:strVal val="#ppt_x"/>
                                          </p:val>
                                        </p:tav>
                                      </p:tavLst>
                                    </p:anim>
                                    <p:anim calcmode="lin" valueType="num">
                                      <p:cBhvr>
                                        <p:cTn id="85" dur="1000" fill="hold"/>
                                        <p:tgtEl>
                                          <p:spTgt spid="717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7173"/>
                                        </p:tgtEl>
                                        <p:attrNameLst>
                                          <p:attrName>style.visibility</p:attrName>
                                        </p:attrNameLst>
                                      </p:cBhvr>
                                      <p:to>
                                        <p:strVal val="visible"/>
                                      </p:to>
                                    </p:set>
                                    <p:animEffect transition="in" filter="fade">
                                      <p:cBhvr>
                                        <p:cTn id="88" dur="1000"/>
                                        <p:tgtEl>
                                          <p:spTgt spid="7173"/>
                                        </p:tgtEl>
                                      </p:cBhvr>
                                    </p:animEffect>
                                    <p:anim calcmode="lin" valueType="num">
                                      <p:cBhvr>
                                        <p:cTn id="89" dur="1000" fill="hold"/>
                                        <p:tgtEl>
                                          <p:spTgt spid="7173"/>
                                        </p:tgtEl>
                                        <p:attrNameLst>
                                          <p:attrName>ppt_x</p:attrName>
                                        </p:attrNameLst>
                                      </p:cBhvr>
                                      <p:tavLst>
                                        <p:tav tm="0">
                                          <p:val>
                                            <p:strVal val="#ppt_x"/>
                                          </p:val>
                                        </p:tav>
                                        <p:tav tm="100000">
                                          <p:val>
                                            <p:strVal val="#ppt_x"/>
                                          </p:val>
                                        </p:tav>
                                      </p:tavLst>
                                    </p:anim>
                                    <p:anim calcmode="lin" valueType="num">
                                      <p:cBhvr>
                                        <p:cTn id="90" dur="1000" fill="hold"/>
                                        <p:tgtEl>
                                          <p:spTgt spid="717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200"/>
                                        </p:tgtEl>
                                        <p:attrNameLst>
                                          <p:attrName>style.visibility</p:attrName>
                                        </p:attrNameLst>
                                      </p:cBhvr>
                                      <p:to>
                                        <p:strVal val="visible"/>
                                      </p:to>
                                    </p:set>
                                    <p:animEffect transition="in" filter="fade">
                                      <p:cBhvr>
                                        <p:cTn id="93" dur="1000"/>
                                        <p:tgtEl>
                                          <p:spTgt spid="7200"/>
                                        </p:tgtEl>
                                      </p:cBhvr>
                                    </p:animEffect>
                                    <p:anim calcmode="lin" valueType="num">
                                      <p:cBhvr>
                                        <p:cTn id="94" dur="1000" fill="hold"/>
                                        <p:tgtEl>
                                          <p:spTgt spid="7200"/>
                                        </p:tgtEl>
                                        <p:attrNameLst>
                                          <p:attrName>ppt_x</p:attrName>
                                        </p:attrNameLst>
                                      </p:cBhvr>
                                      <p:tavLst>
                                        <p:tav tm="0">
                                          <p:val>
                                            <p:strVal val="#ppt_x"/>
                                          </p:val>
                                        </p:tav>
                                        <p:tav tm="100000">
                                          <p:val>
                                            <p:strVal val="#ppt_x"/>
                                          </p:val>
                                        </p:tav>
                                      </p:tavLst>
                                    </p:anim>
                                    <p:anim calcmode="lin" valueType="num">
                                      <p:cBhvr>
                                        <p:cTn id="95" dur="1000" fill="hold"/>
                                        <p:tgtEl>
                                          <p:spTgt spid="720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201"/>
                                        </p:tgtEl>
                                        <p:attrNameLst>
                                          <p:attrName>style.visibility</p:attrName>
                                        </p:attrNameLst>
                                      </p:cBhvr>
                                      <p:to>
                                        <p:strVal val="visible"/>
                                      </p:to>
                                    </p:set>
                                    <p:animEffect transition="in" filter="fade">
                                      <p:cBhvr>
                                        <p:cTn id="98" dur="1000"/>
                                        <p:tgtEl>
                                          <p:spTgt spid="7201"/>
                                        </p:tgtEl>
                                      </p:cBhvr>
                                    </p:animEffect>
                                    <p:anim calcmode="lin" valueType="num">
                                      <p:cBhvr>
                                        <p:cTn id="99" dur="1000" fill="hold"/>
                                        <p:tgtEl>
                                          <p:spTgt spid="7201"/>
                                        </p:tgtEl>
                                        <p:attrNameLst>
                                          <p:attrName>ppt_x</p:attrName>
                                        </p:attrNameLst>
                                      </p:cBhvr>
                                      <p:tavLst>
                                        <p:tav tm="0">
                                          <p:val>
                                            <p:strVal val="#ppt_x"/>
                                          </p:val>
                                        </p:tav>
                                        <p:tav tm="100000">
                                          <p:val>
                                            <p:strVal val="#ppt_x"/>
                                          </p:val>
                                        </p:tav>
                                      </p:tavLst>
                                    </p:anim>
                                    <p:anim calcmode="lin" valueType="num">
                                      <p:cBhvr>
                                        <p:cTn id="100" dur="1000" fill="hold"/>
                                        <p:tgtEl>
                                          <p:spTgt spid="720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7202"/>
                                        </p:tgtEl>
                                        <p:attrNameLst>
                                          <p:attrName>style.visibility</p:attrName>
                                        </p:attrNameLst>
                                      </p:cBhvr>
                                      <p:to>
                                        <p:strVal val="visible"/>
                                      </p:to>
                                    </p:set>
                                    <p:animEffect transition="in" filter="fade">
                                      <p:cBhvr>
                                        <p:cTn id="103" dur="1000"/>
                                        <p:tgtEl>
                                          <p:spTgt spid="7202"/>
                                        </p:tgtEl>
                                      </p:cBhvr>
                                    </p:animEffect>
                                    <p:anim calcmode="lin" valueType="num">
                                      <p:cBhvr>
                                        <p:cTn id="104" dur="1000" fill="hold"/>
                                        <p:tgtEl>
                                          <p:spTgt spid="7202"/>
                                        </p:tgtEl>
                                        <p:attrNameLst>
                                          <p:attrName>ppt_x</p:attrName>
                                        </p:attrNameLst>
                                      </p:cBhvr>
                                      <p:tavLst>
                                        <p:tav tm="0">
                                          <p:val>
                                            <p:strVal val="#ppt_x"/>
                                          </p:val>
                                        </p:tav>
                                        <p:tav tm="100000">
                                          <p:val>
                                            <p:strVal val="#ppt_x"/>
                                          </p:val>
                                        </p:tav>
                                      </p:tavLst>
                                    </p:anim>
                                    <p:anim calcmode="lin" valueType="num">
                                      <p:cBhvr>
                                        <p:cTn id="105" dur="1000" fill="hold"/>
                                        <p:tgtEl>
                                          <p:spTgt spid="7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71" grpId="0" animBg="1"/>
      <p:bldP spid="7172" grpId="0" animBg="1"/>
      <p:bldP spid="7173" grpId="0" animBg="1"/>
      <p:bldP spid="7175" grpId="0" animBg="1"/>
      <p:bldP spid="7176" grpId="0" animBg="1"/>
      <p:bldP spid="7188" grpId="0" animBg="1"/>
      <p:bldP spid="7189" grpId="0"/>
      <p:bldP spid="7192" grpId="0" animBg="1"/>
      <p:bldP spid="7193" grpId="0"/>
      <p:bldP spid="7194" grpId="0" animBg="1"/>
      <p:bldP spid="7196" grpId="0" animBg="1"/>
      <p:bldP spid="7197" grpId="0" animBg="1"/>
      <p:bldP spid="7198" grpId="0"/>
      <p:bldP spid="7199" grpId="0" animBg="1"/>
      <p:bldP spid="7200" grpId="0" animBg="1"/>
      <p:bldP spid="7201" grpId="0"/>
      <p:bldP spid="720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dirty="0" smtClean="0"/>
              <a:t>Khái niệm marketing đa cấp</a:t>
            </a:r>
            <a:endParaRPr lang="en-US" sz="4300" dirty="0"/>
          </a:p>
        </p:txBody>
      </p:sp>
      <p:sp>
        <p:nvSpPr>
          <p:cNvPr id="5" name="TextBox 4"/>
          <p:cNvSpPr txBox="1"/>
          <p:nvPr/>
        </p:nvSpPr>
        <p:spPr>
          <a:xfrm>
            <a:off x="365130" y="1295400"/>
            <a:ext cx="4740270" cy="4985980"/>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smtClean="0">
                <a:solidFill>
                  <a:srgbClr val="0000FF"/>
                </a:solidFill>
              </a:rPr>
              <a:t>Phương</a:t>
            </a:r>
            <a:r>
              <a:rPr lang="en-US" sz="2000" dirty="0" smtClean="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bán</a:t>
            </a:r>
            <a:r>
              <a:rPr lang="en-US" sz="2000" dirty="0">
                <a:solidFill>
                  <a:srgbClr val="0000FF"/>
                </a:solidFill>
              </a:rPr>
              <a:t> </a:t>
            </a:r>
            <a:r>
              <a:rPr lang="en-US" sz="2000" dirty="0" err="1">
                <a:solidFill>
                  <a:srgbClr val="0000FF"/>
                </a:solidFill>
              </a:rPr>
              <a:t>hàng</a:t>
            </a:r>
            <a:r>
              <a:rPr lang="en-US" sz="2000" dirty="0">
                <a:solidFill>
                  <a:srgbClr val="0000FF"/>
                </a:solidFill>
              </a:rPr>
              <a:t> </a:t>
            </a:r>
            <a:r>
              <a:rPr lang="en-US" sz="2000" dirty="0" err="1">
                <a:solidFill>
                  <a:srgbClr val="0000FF"/>
                </a:solidFill>
              </a:rPr>
              <a:t>hiện</a:t>
            </a:r>
            <a:r>
              <a:rPr lang="en-US" sz="2000" dirty="0">
                <a:solidFill>
                  <a:srgbClr val="0000FF"/>
                </a:solidFill>
              </a:rPr>
              <a:t> </a:t>
            </a:r>
            <a:r>
              <a:rPr lang="en-US" sz="2000" dirty="0" err="1">
                <a:solidFill>
                  <a:srgbClr val="0000FF"/>
                </a:solidFill>
              </a:rPr>
              <a:t>đại</a:t>
            </a:r>
            <a:r>
              <a:rPr lang="en-US" sz="2000" dirty="0">
                <a:solidFill>
                  <a:srgbClr val="0000FF"/>
                </a:solidFill>
              </a:rPr>
              <a:t> </a:t>
            </a:r>
            <a:r>
              <a:rPr lang="en-US" sz="2000" dirty="0" err="1">
                <a:solidFill>
                  <a:srgbClr val="0000FF"/>
                </a:solidFill>
              </a:rPr>
              <a:t>và</a:t>
            </a:r>
            <a:r>
              <a:rPr lang="en-US" sz="2000" dirty="0">
                <a:solidFill>
                  <a:srgbClr val="0000FF"/>
                </a:solidFill>
              </a:rPr>
              <a:t> </a:t>
            </a:r>
            <a:r>
              <a:rPr lang="en-US" sz="2000" dirty="0" err="1">
                <a:solidFill>
                  <a:srgbClr val="0000FF"/>
                </a:solidFill>
              </a:rPr>
              <a:t>hiệu</a:t>
            </a:r>
            <a:r>
              <a:rPr lang="en-US" sz="2000" dirty="0">
                <a:solidFill>
                  <a:srgbClr val="0000FF"/>
                </a:solidFill>
              </a:rPr>
              <a:t> </a:t>
            </a:r>
            <a:r>
              <a:rPr lang="en-US" sz="2000" dirty="0" err="1" smtClean="0">
                <a:solidFill>
                  <a:srgbClr val="0000FF"/>
                </a:solidFill>
              </a:rPr>
              <a:t>quả</a:t>
            </a:r>
            <a:r>
              <a:rPr lang="en-US" sz="2000" dirty="0" smtClean="0">
                <a:solidFill>
                  <a:srgbClr val="0000FF"/>
                </a:solidFill>
              </a:rPr>
              <a:t>.</a:t>
            </a:r>
          </a:p>
          <a:p>
            <a:pPr marL="285750" indent="-285750" algn="just">
              <a:buFont typeface="Arial" panose="020B0604020202020204" pitchFamily="34" charset="0"/>
              <a:buChar char="•"/>
            </a:pPr>
            <a:r>
              <a:rPr lang="en-US" sz="2000" dirty="0" err="1" smtClean="0">
                <a:solidFill>
                  <a:srgbClr val="0000FF"/>
                </a:solidFill>
              </a:rPr>
              <a:t>Hình</a:t>
            </a:r>
            <a:r>
              <a:rPr lang="en-US" sz="2000" dirty="0" smtClean="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kinh</a:t>
            </a:r>
            <a:r>
              <a:rPr lang="en-US" sz="2000" dirty="0">
                <a:solidFill>
                  <a:srgbClr val="0000FF"/>
                </a:solidFill>
              </a:rPr>
              <a:t> </a:t>
            </a:r>
            <a:r>
              <a:rPr lang="en-US" sz="2000" dirty="0" err="1">
                <a:solidFill>
                  <a:srgbClr val="0000FF"/>
                </a:solidFill>
              </a:rPr>
              <a:t>doanh</a:t>
            </a:r>
            <a:r>
              <a:rPr lang="en-US" sz="2000" dirty="0">
                <a:solidFill>
                  <a:srgbClr val="0000FF"/>
                </a:solidFill>
              </a:rPr>
              <a:t> </a:t>
            </a:r>
            <a:r>
              <a:rPr lang="en-US" sz="2000" dirty="0" err="1">
                <a:solidFill>
                  <a:srgbClr val="0000FF"/>
                </a:solidFill>
              </a:rPr>
              <a:t>này</a:t>
            </a:r>
            <a:r>
              <a:rPr lang="en-US" sz="2000" dirty="0">
                <a:solidFill>
                  <a:srgbClr val="0000FF"/>
                </a:solidFill>
              </a:rPr>
              <a:t> </a:t>
            </a:r>
            <a:r>
              <a:rPr lang="en-US" sz="2000" dirty="0" err="1">
                <a:solidFill>
                  <a:srgbClr val="0000FF"/>
                </a:solidFill>
              </a:rPr>
              <a:t>đã</a:t>
            </a:r>
            <a:r>
              <a:rPr lang="en-US" sz="2000" dirty="0">
                <a:solidFill>
                  <a:srgbClr val="0000FF"/>
                </a:solidFill>
              </a:rPr>
              <a:t> </a:t>
            </a:r>
            <a:r>
              <a:rPr lang="en-US" sz="2000" dirty="0" err="1">
                <a:solidFill>
                  <a:srgbClr val="0000FF"/>
                </a:solidFill>
              </a:rPr>
              <a:t>rất</a:t>
            </a:r>
            <a:r>
              <a:rPr lang="en-US" sz="2000" dirty="0">
                <a:solidFill>
                  <a:srgbClr val="0000FF"/>
                </a:solidFill>
              </a:rPr>
              <a:t> </a:t>
            </a:r>
            <a:r>
              <a:rPr lang="en-US" sz="2000" dirty="0" err="1">
                <a:solidFill>
                  <a:srgbClr val="0000FF"/>
                </a:solidFill>
              </a:rPr>
              <a:t>phát</a:t>
            </a:r>
            <a:r>
              <a:rPr lang="en-US" sz="2000" dirty="0">
                <a:solidFill>
                  <a:srgbClr val="0000FF"/>
                </a:solidFill>
              </a:rPr>
              <a:t> </a:t>
            </a:r>
            <a:r>
              <a:rPr lang="en-US" sz="2000" dirty="0" err="1">
                <a:solidFill>
                  <a:srgbClr val="0000FF"/>
                </a:solidFill>
              </a:rPr>
              <a:t>triển</a:t>
            </a:r>
            <a:r>
              <a:rPr lang="en-US" sz="2000" dirty="0">
                <a:solidFill>
                  <a:srgbClr val="0000FF"/>
                </a:solidFill>
              </a:rPr>
              <a:t> </a:t>
            </a:r>
            <a:r>
              <a:rPr lang="en-US" sz="2000" dirty="0" err="1">
                <a:solidFill>
                  <a:srgbClr val="0000FF"/>
                </a:solidFill>
              </a:rPr>
              <a:t>tại</a:t>
            </a:r>
            <a:r>
              <a:rPr lang="en-US" sz="2000" dirty="0">
                <a:solidFill>
                  <a:srgbClr val="0000FF"/>
                </a:solidFill>
              </a:rPr>
              <a:t> </a:t>
            </a:r>
            <a:r>
              <a:rPr lang="en-US" sz="2000" dirty="0" err="1">
                <a:solidFill>
                  <a:srgbClr val="0000FF"/>
                </a:solidFill>
              </a:rPr>
              <a:t>Mỹ</a:t>
            </a:r>
            <a:r>
              <a:rPr lang="en-US" sz="2000" dirty="0">
                <a:solidFill>
                  <a:srgbClr val="0000FF"/>
                </a:solidFill>
              </a:rPr>
              <a:t> </a:t>
            </a:r>
            <a:r>
              <a:rPr lang="en-US" sz="2000" dirty="0" err="1">
                <a:solidFill>
                  <a:srgbClr val="0000FF"/>
                </a:solidFill>
              </a:rPr>
              <a:t>và</a:t>
            </a:r>
            <a:r>
              <a:rPr lang="en-US" sz="2000" dirty="0">
                <a:solidFill>
                  <a:srgbClr val="0000FF"/>
                </a:solidFill>
              </a:rPr>
              <a:t> </a:t>
            </a:r>
            <a:r>
              <a:rPr lang="en-US" sz="2000" dirty="0" err="1">
                <a:solidFill>
                  <a:srgbClr val="0000FF"/>
                </a:solidFill>
              </a:rPr>
              <a:t>nhiều</a:t>
            </a:r>
            <a:r>
              <a:rPr lang="en-US" sz="2000" dirty="0">
                <a:solidFill>
                  <a:srgbClr val="0000FF"/>
                </a:solidFill>
              </a:rPr>
              <a:t> </a:t>
            </a:r>
            <a:r>
              <a:rPr lang="en-US" sz="2000" dirty="0" err="1">
                <a:solidFill>
                  <a:srgbClr val="0000FF"/>
                </a:solidFill>
              </a:rPr>
              <a:t>nước</a:t>
            </a:r>
            <a:r>
              <a:rPr lang="en-US" sz="2000" dirty="0">
                <a:solidFill>
                  <a:srgbClr val="0000FF"/>
                </a:solidFill>
              </a:rPr>
              <a:t> </a:t>
            </a:r>
            <a:r>
              <a:rPr lang="en-US" sz="2000" dirty="0" err="1">
                <a:solidFill>
                  <a:srgbClr val="0000FF"/>
                </a:solidFill>
              </a:rPr>
              <a:t>Tây</a:t>
            </a:r>
            <a:r>
              <a:rPr lang="en-US" sz="2000" dirty="0">
                <a:solidFill>
                  <a:srgbClr val="0000FF"/>
                </a:solidFill>
              </a:rPr>
              <a:t> </a:t>
            </a:r>
            <a:r>
              <a:rPr lang="en-US" sz="2000" dirty="0" err="1">
                <a:solidFill>
                  <a:srgbClr val="0000FF"/>
                </a:solidFill>
              </a:rPr>
              <a:t>Âu</a:t>
            </a:r>
            <a:r>
              <a:rPr lang="en-US" sz="2000" dirty="0">
                <a:solidFill>
                  <a:srgbClr val="0000FF"/>
                </a:solidFill>
              </a:rPr>
              <a:t> </a:t>
            </a:r>
            <a:r>
              <a:rPr lang="en-US" sz="2000" dirty="0" err="1">
                <a:solidFill>
                  <a:srgbClr val="0000FF"/>
                </a:solidFill>
              </a:rPr>
              <a:t>nhưng</a:t>
            </a:r>
            <a:r>
              <a:rPr lang="en-US" sz="2000" dirty="0">
                <a:solidFill>
                  <a:srgbClr val="0000FF"/>
                </a:solidFill>
              </a:rPr>
              <a:t> </a:t>
            </a:r>
            <a:r>
              <a:rPr lang="en-US" sz="2000" dirty="0" err="1">
                <a:solidFill>
                  <a:srgbClr val="0000FF"/>
                </a:solidFill>
              </a:rPr>
              <a:t>tại</a:t>
            </a:r>
            <a:r>
              <a:rPr lang="en-US" sz="2000" dirty="0">
                <a:solidFill>
                  <a:srgbClr val="0000FF"/>
                </a:solidFill>
              </a:rPr>
              <a:t> </a:t>
            </a:r>
            <a:r>
              <a:rPr lang="en-US" sz="2000" dirty="0" err="1">
                <a:solidFill>
                  <a:srgbClr val="0000FF"/>
                </a:solidFill>
              </a:rPr>
              <a:t>những</a:t>
            </a:r>
            <a:r>
              <a:rPr lang="en-US" sz="2000" dirty="0">
                <a:solidFill>
                  <a:srgbClr val="0000FF"/>
                </a:solidFill>
              </a:rPr>
              <a:t> </a:t>
            </a:r>
            <a:r>
              <a:rPr lang="en-US" sz="2000" dirty="0" err="1">
                <a:solidFill>
                  <a:srgbClr val="0000FF"/>
                </a:solidFill>
              </a:rPr>
              <a:t>nước</a:t>
            </a:r>
            <a:r>
              <a:rPr lang="en-US" sz="2000" dirty="0">
                <a:solidFill>
                  <a:srgbClr val="0000FF"/>
                </a:solidFill>
              </a:rPr>
              <a:t> </a:t>
            </a:r>
            <a:r>
              <a:rPr lang="en-US" sz="2000" dirty="0" err="1">
                <a:solidFill>
                  <a:srgbClr val="0000FF"/>
                </a:solidFill>
              </a:rPr>
              <a:t>đang</a:t>
            </a:r>
            <a:r>
              <a:rPr lang="en-US" sz="2000" dirty="0">
                <a:solidFill>
                  <a:srgbClr val="0000FF"/>
                </a:solidFill>
              </a:rPr>
              <a:t> </a:t>
            </a:r>
            <a:r>
              <a:rPr lang="en-US" sz="2000" dirty="0" err="1">
                <a:solidFill>
                  <a:srgbClr val="0000FF"/>
                </a:solidFill>
              </a:rPr>
              <a:t>phát</a:t>
            </a:r>
            <a:r>
              <a:rPr lang="en-US" sz="2000" dirty="0">
                <a:solidFill>
                  <a:srgbClr val="0000FF"/>
                </a:solidFill>
              </a:rPr>
              <a:t> </a:t>
            </a:r>
            <a:r>
              <a:rPr lang="en-US" sz="2000" dirty="0" err="1">
                <a:solidFill>
                  <a:srgbClr val="0000FF"/>
                </a:solidFill>
              </a:rPr>
              <a:t>triển</a:t>
            </a:r>
            <a:r>
              <a:rPr lang="en-US" sz="2000" dirty="0">
                <a:solidFill>
                  <a:srgbClr val="0000FF"/>
                </a:solidFill>
              </a:rPr>
              <a:t> </a:t>
            </a:r>
            <a:r>
              <a:rPr lang="en-US" sz="2000" dirty="0" err="1">
                <a:solidFill>
                  <a:srgbClr val="0000FF"/>
                </a:solidFill>
              </a:rPr>
              <a:t>thì</a:t>
            </a:r>
            <a:r>
              <a:rPr lang="en-US" sz="2000" dirty="0">
                <a:solidFill>
                  <a:srgbClr val="0000FF"/>
                </a:solidFill>
              </a:rPr>
              <a:t> </a:t>
            </a:r>
            <a:r>
              <a:rPr lang="en-US" sz="2000" dirty="0" err="1">
                <a:solidFill>
                  <a:srgbClr val="0000FF"/>
                </a:solidFill>
              </a:rPr>
              <a:t>phương</a:t>
            </a:r>
            <a:r>
              <a:rPr lang="en-US" sz="2000" dirty="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bán</a:t>
            </a:r>
            <a:r>
              <a:rPr lang="en-US" sz="2000" dirty="0">
                <a:solidFill>
                  <a:srgbClr val="0000FF"/>
                </a:solidFill>
              </a:rPr>
              <a:t> </a:t>
            </a:r>
            <a:r>
              <a:rPr lang="en-US" sz="2000" dirty="0" err="1">
                <a:solidFill>
                  <a:srgbClr val="0000FF"/>
                </a:solidFill>
              </a:rPr>
              <a:t>hàng</a:t>
            </a:r>
            <a:r>
              <a:rPr lang="en-US" sz="2000" dirty="0">
                <a:solidFill>
                  <a:srgbClr val="0000FF"/>
                </a:solidFill>
              </a:rPr>
              <a:t> </a:t>
            </a:r>
            <a:r>
              <a:rPr lang="en-US" sz="2000" dirty="0" err="1">
                <a:solidFill>
                  <a:srgbClr val="0000FF"/>
                </a:solidFill>
              </a:rPr>
              <a:t>này</a:t>
            </a:r>
            <a:r>
              <a:rPr lang="en-US" sz="2000" dirty="0">
                <a:solidFill>
                  <a:srgbClr val="0000FF"/>
                </a:solidFill>
              </a:rPr>
              <a:t> </a:t>
            </a:r>
            <a:r>
              <a:rPr lang="en-US" sz="2000" dirty="0" err="1">
                <a:solidFill>
                  <a:srgbClr val="0000FF"/>
                </a:solidFill>
              </a:rPr>
              <a:t>đã</a:t>
            </a:r>
            <a:r>
              <a:rPr lang="en-US" sz="2000" dirty="0">
                <a:solidFill>
                  <a:srgbClr val="0000FF"/>
                </a:solidFill>
              </a:rPr>
              <a:t> </a:t>
            </a:r>
            <a:r>
              <a:rPr lang="en-US" sz="2000" dirty="0" err="1">
                <a:solidFill>
                  <a:srgbClr val="0000FF"/>
                </a:solidFill>
              </a:rPr>
              <a:t>được</a:t>
            </a:r>
            <a:r>
              <a:rPr lang="en-US" sz="2000" dirty="0">
                <a:solidFill>
                  <a:srgbClr val="0000FF"/>
                </a:solidFill>
              </a:rPr>
              <a:t> </a:t>
            </a:r>
            <a:r>
              <a:rPr lang="en-US" sz="2000" dirty="0" err="1">
                <a:solidFill>
                  <a:srgbClr val="0000FF"/>
                </a:solidFill>
              </a:rPr>
              <a:t>biến</a:t>
            </a:r>
            <a:r>
              <a:rPr lang="en-US" sz="2000" dirty="0">
                <a:solidFill>
                  <a:srgbClr val="0000FF"/>
                </a:solidFill>
              </a:rPr>
              <a:t> </a:t>
            </a:r>
            <a:r>
              <a:rPr lang="en-US" sz="2000" dirty="0" err="1">
                <a:solidFill>
                  <a:srgbClr val="0000FF"/>
                </a:solidFill>
              </a:rPr>
              <a:t>tướng</a:t>
            </a:r>
            <a:r>
              <a:rPr lang="en-US" sz="2000" dirty="0">
                <a:solidFill>
                  <a:srgbClr val="0000FF"/>
                </a:solidFill>
              </a:rPr>
              <a:t> </a:t>
            </a:r>
            <a:r>
              <a:rPr lang="en-US" sz="2000" dirty="0" err="1">
                <a:solidFill>
                  <a:srgbClr val="0000FF"/>
                </a:solidFill>
              </a:rPr>
              <a:t>dưới</a:t>
            </a:r>
            <a:r>
              <a:rPr lang="en-US" sz="2000" dirty="0">
                <a:solidFill>
                  <a:srgbClr val="0000FF"/>
                </a:solidFill>
              </a:rPr>
              <a:t> </a:t>
            </a:r>
            <a:r>
              <a:rPr lang="en-US" sz="2000" dirty="0" err="1">
                <a:solidFill>
                  <a:srgbClr val="0000FF"/>
                </a:solidFill>
              </a:rPr>
              <a:t>nhiều</a:t>
            </a:r>
            <a:r>
              <a:rPr lang="en-US" sz="2000" dirty="0">
                <a:solidFill>
                  <a:srgbClr val="0000FF"/>
                </a:solidFill>
              </a:rPr>
              <a:t> </a:t>
            </a:r>
            <a:r>
              <a:rPr lang="en-US" sz="2000" dirty="0" err="1">
                <a:solidFill>
                  <a:srgbClr val="0000FF"/>
                </a:solidFill>
              </a:rPr>
              <a:t>hình</a:t>
            </a:r>
            <a:r>
              <a:rPr lang="en-US" sz="2000" dirty="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khác</a:t>
            </a:r>
            <a:r>
              <a:rPr lang="en-US" sz="2000" dirty="0">
                <a:solidFill>
                  <a:srgbClr val="0000FF"/>
                </a:solidFill>
              </a:rPr>
              <a:t> </a:t>
            </a:r>
            <a:r>
              <a:rPr lang="en-US" sz="2000" dirty="0" err="1" smtClean="0">
                <a:solidFill>
                  <a:srgbClr val="0000FF"/>
                </a:solidFill>
              </a:rPr>
              <a:t>nhau</a:t>
            </a:r>
            <a:r>
              <a:rPr lang="en-US" sz="2000" dirty="0" smtClean="0">
                <a:solidFill>
                  <a:srgbClr val="0000FF"/>
                </a:solidFill>
              </a:rPr>
              <a:t>.</a:t>
            </a:r>
          </a:p>
          <a:p>
            <a:pPr marL="285750" indent="-285750" algn="just">
              <a:buFont typeface="Arial" panose="020B0604020202020204" pitchFamily="34" charset="0"/>
              <a:buChar char="•"/>
            </a:pPr>
            <a:r>
              <a:rPr lang="en-US" sz="2000" dirty="0" err="1" smtClean="0">
                <a:solidFill>
                  <a:srgbClr val="0000FF"/>
                </a:solidFill>
              </a:rPr>
              <a:t>Hiện</a:t>
            </a:r>
            <a:r>
              <a:rPr lang="en-US" sz="2000" dirty="0" smtClean="0">
                <a:solidFill>
                  <a:srgbClr val="0000FF"/>
                </a:solidFill>
              </a:rPr>
              <a:t> </a:t>
            </a:r>
            <a:r>
              <a:rPr lang="en-US" sz="2000" dirty="0">
                <a:solidFill>
                  <a:srgbClr val="0000FF"/>
                </a:solidFill>
              </a:rPr>
              <a:t>nay, ở </a:t>
            </a:r>
            <a:r>
              <a:rPr lang="en-US" sz="2000" dirty="0" err="1">
                <a:solidFill>
                  <a:srgbClr val="0000FF"/>
                </a:solidFill>
              </a:rPr>
              <a:t>Việt</a:t>
            </a:r>
            <a:r>
              <a:rPr lang="en-US" sz="2000" dirty="0">
                <a:solidFill>
                  <a:srgbClr val="0000FF"/>
                </a:solidFill>
              </a:rPr>
              <a:t> Nam </a:t>
            </a:r>
            <a:r>
              <a:rPr lang="en-US" sz="2000" dirty="0" err="1">
                <a:solidFill>
                  <a:srgbClr val="0000FF"/>
                </a:solidFill>
              </a:rPr>
              <a:t>còn</a:t>
            </a:r>
            <a:r>
              <a:rPr lang="en-US" sz="2000" dirty="0">
                <a:solidFill>
                  <a:srgbClr val="0000FF"/>
                </a:solidFill>
              </a:rPr>
              <a:t> </a:t>
            </a:r>
            <a:r>
              <a:rPr lang="en-US" sz="2000" dirty="0" err="1">
                <a:solidFill>
                  <a:srgbClr val="0000FF"/>
                </a:solidFill>
              </a:rPr>
              <a:t>rất</a:t>
            </a:r>
            <a:r>
              <a:rPr lang="en-US" sz="2000" dirty="0">
                <a:solidFill>
                  <a:srgbClr val="0000FF"/>
                </a:solidFill>
              </a:rPr>
              <a:t> </a:t>
            </a:r>
            <a:r>
              <a:rPr lang="en-US" sz="2000" dirty="0" err="1">
                <a:solidFill>
                  <a:srgbClr val="0000FF"/>
                </a:solidFill>
              </a:rPr>
              <a:t>nhiều</a:t>
            </a:r>
            <a:r>
              <a:rPr lang="en-US" sz="2000" dirty="0">
                <a:solidFill>
                  <a:srgbClr val="0000FF"/>
                </a:solidFill>
              </a:rPr>
              <a:t> </a:t>
            </a:r>
            <a:r>
              <a:rPr lang="en-US" sz="2000" dirty="0" err="1">
                <a:solidFill>
                  <a:srgbClr val="0000FF"/>
                </a:solidFill>
              </a:rPr>
              <a:t>người</a:t>
            </a:r>
            <a:r>
              <a:rPr lang="en-US" sz="2000" dirty="0">
                <a:solidFill>
                  <a:srgbClr val="0000FF"/>
                </a:solidFill>
              </a:rPr>
              <a:t> </a:t>
            </a:r>
            <a:r>
              <a:rPr lang="en-US" sz="2000" dirty="0" err="1">
                <a:solidFill>
                  <a:srgbClr val="0000FF"/>
                </a:solidFill>
              </a:rPr>
              <a:t>quan</a:t>
            </a:r>
            <a:r>
              <a:rPr lang="en-US" sz="2000" dirty="0">
                <a:solidFill>
                  <a:srgbClr val="0000FF"/>
                </a:solidFill>
              </a:rPr>
              <a:t> </a:t>
            </a:r>
            <a:r>
              <a:rPr lang="en-US" sz="2000" dirty="0" err="1">
                <a:solidFill>
                  <a:srgbClr val="0000FF"/>
                </a:solidFill>
              </a:rPr>
              <a:t>niệm</a:t>
            </a:r>
            <a:r>
              <a:rPr lang="en-US" sz="2000" dirty="0">
                <a:solidFill>
                  <a:srgbClr val="0000FF"/>
                </a:solidFill>
              </a:rPr>
              <a:t> MLM </a:t>
            </a:r>
            <a:r>
              <a:rPr lang="en-US" sz="2000" dirty="0" err="1">
                <a:solidFill>
                  <a:srgbClr val="0000FF"/>
                </a:solidFill>
              </a:rPr>
              <a:t>là</a:t>
            </a:r>
            <a:r>
              <a:rPr lang="en-US" sz="2000" dirty="0">
                <a:solidFill>
                  <a:srgbClr val="0000FF"/>
                </a:solidFill>
              </a:rPr>
              <a:t> </a:t>
            </a:r>
            <a:r>
              <a:rPr lang="en-US" sz="2000" dirty="0" err="1">
                <a:solidFill>
                  <a:srgbClr val="0000FF"/>
                </a:solidFill>
              </a:rPr>
              <a:t>hình</a:t>
            </a:r>
            <a:r>
              <a:rPr lang="en-US" sz="2000" dirty="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kinh</a:t>
            </a:r>
            <a:r>
              <a:rPr lang="en-US" sz="2000" dirty="0">
                <a:solidFill>
                  <a:srgbClr val="0000FF"/>
                </a:solidFill>
              </a:rPr>
              <a:t> </a:t>
            </a:r>
            <a:r>
              <a:rPr lang="en-US" sz="2000" dirty="0" err="1">
                <a:solidFill>
                  <a:srgbClr val="0000FF"/>
                </a:solidFill>
              </a:rPr>
              <a:t>doanh</a:t>
            </a:r>
            <a:r>
              <a:rPr lang="en-US" sz="2000" dirty="0">
                <a:solidFill>
                  <a:srgbClr val="0000FF"/>
                </a:solidFill>
              </a:rPr>
              <a:t> </a:t>
            </a:r>
            <a:r>
              <a:rPr lang="en-US" sz="2000" dirty="0" err="1">
                <a:solidFill>
                  <a:srgbClr val="0000FF"/>
                </a:solidFill>
              </a:rPr>
              <a:t>bất</a:t>
            </a:r>
            <a:r>
              <a:rPr lang="en-US" sz="2000" dirty="0">
                <a:solidFill>
                  <a:srgbClr val="0000FF"/>
                </a:solidFill>
              </a:rPr>
              <a:t> </a:t>
            </a:r>
            <a:r>
              <a:rPr lang="en-US" sz="2000" dirty="0" err="1">
                <a:solidFill>
                  <a:srgbClr val="0000FF"/>
                </a:solidFill>
              </a:rPr>
              <a:t>chính</a:t>
            </a:r>
            <a:r>
              <a:rPr lang="en-US" sz="2000" dirty="0">
                <a:solidFill>
                  <a:srgbClr val="0000FF"/>
                </a:solidFill>
              </a:rPr>
              <a:t>. </a:t>
            </a:r>
            <a:endParaRPr lang="en-US" sz="2000" dirty="0" smtClean="0">
              <a:solidFill>
                <a:srgbClr val="0000FF"/>
              </a:solidFill>
            </a:endParaRPr>
          </a:p>
          <a:p>
            <a:pPr marL="285750" indent="-285750" algn="just">
              <a:buFont typeface="Arial" panose="020B0604020202020204" pitchFamily="34" charset="0"/>
              <a:buChar char="•"/>
            </a:pPr>
            <a:r>
              <a:rPr lang="en-US" sz="2000" dirty="0" err="1" smtClean="0">
                <a:solidFill>
                  <a:srgbClr val="0000FF"/>
                </a:solidFill>
              </a:rPr>
              <a:t>Tuy</a:t>
            </a:r>
            <a:r>
              <a:rPr lang="en-US" sz="2000" dirty="0" smtClean="0">
                <a:solidFill>
                  <a:srgbClr val="0000FF"/>
                </a:solidFill>
              </a:rPr>
              <a:t> </a:t>
            </a:r>
            <a:r>
              <a:rPr lang="en-US" sz="2000" dirty="0" err="1">
                <a:solidFill>
                  <a:srgbClr val="0000FF"/>
                </a:solidFill>
              </a:rPr>
              <a:t>nhiên</a:t>
            </a:r>
            <a:r>
              <a:rPr lang="en-US" sz="2000" dirty="0">
                <a:solidFill>
                  <a:srgbClr val="0000FF"/>
                </a:solidFill>
              </a:rPr>
              <a:t> MLM </a:t>
            </a:r>
            <a:r>
              <a:rPr lang="en-US" sz="2000" dirty="0" err="1">
                <a:solidFill>
                  <a:srgbClr val="0000FF"/>
                </a:solidFill>
              </a:rPr>
              <a:t>không</a:t>
            </a:r>
            <a:r>
              <a:rPr lang="en-US" sz="2000" dirty="0">
                <a:solidFill>
                  <a:srgbClr val="0000FF"/>
                </a:solidFill>
              </a:rPr>
              <a:t> </a:t>
            </a:r>
            <a:r>
              <a:rPr lang="en-US" sz="2000" dirty="0" err="1">
                <a:solidFill>
                  <a:srgbClr val="0000FF"/>
                </a:solidFill>
              </a:rPr>
              <a:t>phải</a:t>
            </a:r>
            <a:r>
              <a:rPr lang="en-US" sz="2000" dirty="0">
                <a:solidFill>
                  <a:srgbClr val="0000FF"/>
                </a:solidFill>
              </a:rPr>
              <a:t> </a:t>
            </a:r>
            <a:r>
              <a:rPr lang="en-US" sz="2000" dirty="0" err="1">
                <a:solidFill>
                  <a:srgbClr val="0000FF"/>
                </a:solidFill>
              </a:rPr>
              <a:t>là</a:t>
            </a:r>
            <a:r>
              <a:rPr lang="en-US" sz="2000" dirty="0">
                <a:solidFill>
                  <a:srgbClr val="0000FF"/>
                </a:solidFill>
              </a:rPr>
              <a:t> </a:t>
            </a:r>
            <a:r>
              <a:rPr lang="en-US" sz="2000" dirty="0" err="1">
                <a:solidFill>
                  <a:srgbClr val="0000FF"/>
                </a:solidFill>
              </a:rPr>
              <a:t>hoạt</a:t>
            </a:r>
            <a:r>
              <a:rPr lang="en-US" sz="2000" dirty="0">
                <a:solidFill>
                  <a:srgbClr val="0000FF"/>
                </a:solidFill>
              </a:rPr>
              <a:t> </a:t>
            </a:r>
            <a:r>
              <a:rPr lang="en-US" sz="2000" dirty="0" err="1">
                <a:solidFill>
                  <a:srgbClr val="0000FF"/>
                </a:solidFill>
              </a:rPr>
              <a:t>động</a:t>
            </a:r>
            <a:r>
              <a:rPr lang="en-US" sz="2000" dirty="0">
                <a:solidFill>
                  <a:srgbClr val="0000FF"/>
                </a:solidFill>
              </a:rPr>
              <a:t> </a:t>
            </a:r>
            <a:r>
              <a:rPr lang="en-US" sz="2000" dirty="0" err="1">
                <a:solidFill>
                  <a:srgbClr val="0000FF"/>
                </a:solidFill>
              </a:rPr>
              <a:t>bất</a:t>
            </a:r>
            <a:r>
              <a:rPr lang="en-US" sz="2000" dirty="0">
                <a:solidFill>
                  <a:srgbClr val="0000FF"/>
                </a:solidFill>
              </a:rPr>
              <a:t> </a:t>
            </a:r>
            <a:r>
              <a:rPr lang="en-US" sz="2000" dirty="0" err="1">
                <a:solidFill>
                  <a:srgbClr val="0000FF"/>
                </a:solidFill>
              </a:rPr>
              <a:t>chính</a:t>
            </a:r>
            <a:r>
              <a:rPr lang="en-US" sz="2000" dirty="0">
                <a:solidFill>
                  <a:srgbClr val="0000FF"/>
                </a:solidFill>
              </a:rPr>
              <a:t> </a:t>
            </a:r>
            <a:r>
              <a:rPr lang="en-US" sz="2000" dirty="0" err="1">
                <a:solidFill>
                  <a:srgbClr val="0000FF"/>
                </a:solidFill>
              </a:rPr>
              <a:t>mà</a:t>
            </a:r>
            <a:r>
              <a:rPr lang="en-US" sz="2000" dirty="0">
                <a:solidFill>
                  <a:srgbClr val="0000FF"/>
                </a:solidFill>
              </a:rPr>
              <a:t> </a:t>
            </a:r>
            <a:r>
              <a:rPr lang="en-US" sz="2000" dirty="0" err="1">
                <a:solidFill>
                  <a:srgbClr val="0000FF"/>
                </a:solidFill>
              </a:rPr>
              <a:t>là</a:t>
            </a:r>
            <a:r>
              <a:rPr lang="en-US" sz="2000" dirty="0">
                <a:solidFill>
                  <a:srgbClr val="0000FF"/>
                </a:solidFill>
              </a:rPr>
              <a:t> </a:t>
            </a:r>
            <a:r>
              <a:rPr lang="en-US" sz="2000" dirty="0" err="1">
                <a:solidFill>
                  <a:srgbClr val="0000FF"/>
                </a:solidFill>
              </a:rPr>
              <a:t>một</a:t>
            </a:r>
            <a:r>
              <a:rPr lang="en-US" sz="2000" dirty="0">
                <a:solidFill>
                  <a:srgbClr val="0000FF"/>
                </a:solidFill>
              </a:rPr>
              <a:t> </a:t>
            </a:r>
            <a:r>
              <a:rPr lang="en-US" sz="2000" dirty="0" err="1">
                <a:solidFill>
                  <a:srgbClr val="0000FF"/>
                </a:solidFill>
              </a:rPr>
              <a:t>phương</a:t>
            </a:r>
            <a:r>
              <a:rPr lang="en-US" sz="2000" dirty="0">
                <a:solidFill>
                  <a:srgbClr val="0000FF"/>
                </a:solidFill>
              </a:rPr>
              <a:t> </a:t>
            </a:r>
            <a:r>
              <a:rPr lang="en-US" sz="2000" dirty="0" err="1">
                <a:solidFill>
                  <a:srgbClr val="0000FF"/>
                </a:solidFill>
              </a:rPr>
              <a:t>thức</a:t>
            </a:r>
            <a:r>
              <a:rPr lang="en-US" sz="2000" dirty="0">
                <a:solidFill>
                  <a:srgbClr val="0000FF"/>
                </a:solidFill>
              </a:rPr>
              <a:t> </a:t>
            </a:r>
            <a:r>
              <a:rPr lang="en-US" sz="2000" dirty="0" err="1">
                <a:solidFill>
                  <a:srgbClr val="0000FF"/>
                </a:solidFill>
              </a:rPr>
              <a:t>kinh</a:t>
            </a:r>
            <a:r>
              <a:rPr lang="en-US" sz="2000" dirty="0">
                <a:solidFill>
                  <a:srgbClr val="0000FF"/>
                </a:solidFill>
              </a:rPr>
              <a:t> </a:t>
            </a:r>
            <a:r>
              <a:rPr lang="en-US" sz="2000" dirty="0" err="1">
                <a:solidFill>
                  <a:srgbClr val="0000FF"/>
                </a:solidFill>
              </a:rPr>
              <a:t>doanh</a:t>
            </a:r>
            <a:r>
              <a:rPr lang="en-US" sz="2000" dirty="0">
                <a:solidFill>
                  <a:srgbClr val="0000FF"/>
                </a:solidFill>
              </a:rPr>
              <a:t> </a:t>
            </a:r>
            <a:r>
              <a:rPr lang="en-US" sz="2000" dirty="0" err="1">
                <a:solidFill>
                  <a:srgbClr val="0000FF"/>
                </a:solidFill>
              </a:rPr>
              <a:t>rất</a:t>
            </a:r>
            <a:r>
              <a:rPr lang="en-US" sz="2000" dirty="0">
                <a:solidFill>
                  <a:srgbClr val="0000FF"/>
                </a:solidFill>
              </a:rPr>
              <a:t> </a:t>
            </a:r>
            <a:r>
              <a:rPr lang="en-US" sz="2000" dirty="0" err="1">
                <a:solidFill>
                  <a:srgbClr val="0000FF"/>
                </a:solidFill>
              </a:rPr>
              <a:t>thành</a:t>
            </a:r>
            <a:r>
              <a:rPr lang="en-US" sz="2000" dirty="0">
                <a:solidFill>
                  <a:srgbClr val="0000FF"/>
                </a:solidFill>
              </a:rPr>
              <a:t> </a:t>
            </a:r>
            <a:r>
              <a:rPr lang="en-US" sz="2000" dirty="0" err="1">
                <a:solidFill>
                  <a:srgbClr val="0000FF"/>
                </a:solidFill>
              </a:rPr>
              <a:t>công</a:t>
            </a:r>
            <a:r>
              <a:rPr lang="en-US" sz="2000" dirty="0">
                <a:solidFill>
                  <a:srgbClr val="0000FF"/>
                </a:solidFill>
              </a:rPr>
              <a:t> </a:t>
            </a:r>
            <a:r>
              <a:rPr lang="en-US" sz="2000" dirty="0" err="1">
                <a:solidFill>
                  <a:srgbClr val="0000FF"/>
                </a:solidFill>
              </a:rPr>
              <a:t>trên</a:t>
            </a:r>
            <a:r>
              <a:rPr lang="en-US" sz="2000" dirty="0">
                <a:solidFill>
                  <a:srgbClr val="0000FF"/>
                </a:solidFill>
              </a:rPr>
              <a:t> </a:t>
            </a:r>
            <a:r>
              <a:rPr lang="en-US" sz="2000" dirty="0" err="1">
                <a:solidFill>
                  <a:srgbClr val="0000FF"/>
                </a:solidFill>
              </a:rPr>
              <a:t>thế</a:t>
            </a:r>
            <a:r>
              <a:rPr lang="en-US" sz="2000" dirty="0">
                <a:solidFill>
                  <a:srgbClr val="0000FF"/>
                </a:solidFill>
              </a:rPr>
              <a:t> </a:t>
            </a:r>
            <a:r>
              <a:rPr lang="en-US" sz="2000" dirty="0" err="1">
                <a:solidFill>
                  <a:srgbClr val="0000FF"/>
                </a:solidFill>
              </a:rPr>
              <a:t>giới</a:t>
            </a:r>
            <a:r>
              <a:rPr lang="en-US" sz="2000" dirty="0">
                <a:solidFill>
                  <a:srgbClr val="0000FF"/>
                </a:solidFill>
              </a:rPr>
              <a:t>. </a:t>
            </a:r>
          </a:p>
          <a:p>
            <a:r>
              <a:rPr lang="en-US" sz="2000" dirty="0">
                <a:solidFill>
                  <a:srgbClr val="0000FF"/>
                </a:solidFill>
              </a:rPr>
              <a:t> </a:t>
            </a:r>
          </a:p>
        </p:txBody>
      </p:sp>
      <p:pic>
        <p:nvPicPr>
          <p:cNvPr id="6" name="Picture 5"/>
          <p:cNvPicPr>
            <a:picLocks noChangeAspect="1"/>
          </p:cNvPicPr>
          <p:nvPr/>
        </p:nvPicPr>
        <p:blipFill>
          <a:blip r:embed="rId2"/>
          <a:stretch>
            <a:fillRect/>
          </a:stretch>
        </p:blipFill>
        <p:spPr>
          <a:xfrm>
            <a:off x="5130114" y="1371600"/>
            <a:ext cx="3753560" cy="2309383"/>
          </a:xfrm>
          <a:prstGeom prst="rect">
            <a:avLst/>
          </a:prstGeom>
        </p:spPr>
      </p:pic>
    </p:spTree>
    <p:extLst>
      <p:ext uri="{BB962C8B-B14F-4D97-AF65-F5344CB8AC3E}">
        <p14:creationId xmlns:p14="http://schemas.microsoft.com/office/powerpoint/2010/main" val="24536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dirty="0" smtClean="0"/>
              <a:t>Khái niệm marketing đa cấp</a:t>
            </a:r>
            <a:endParaRPr lang="en-US" sz="4300" dirty="0"/>
          </a:p>
        </p:txBody>
      </p:sp>
      <p:pic>
        <p:nvPicPr>
          <p:cNvPr id="3" name="Picture 2"/>
          <p:cNvPicPr>
            <a:picLocks noChangeAspect="1"/>
          </p:cNvPicPr>
          <p:nvPr/>
        </p:nvPicPr>
        <p:blipFill>
          <a:blip r:embed="rId2"/>
          <a:stretch>
            <a:fillRect/>
          </a:stretch>
        </p:blipFill>
        <p:spPr>
          <a:xfrm>
            <a:off x="189470" y="1600200"/>
            <a:ext cx="4728601" cy="3152401"/>
          </a:xfrm>
          <a:prstGeom prst="rect">
            <a:avLst/>
          </a:prstGeom>
        </p:spPr>
      </p:pic>
      <p:pic>
        <p:nvPicPr>
          <p:cNvPr id="4" name="Picture 3"/>
          <p:cNvPicPr>
            <a:picLocks noChangeAspect="1"/>
          </p:cNvPicPr>
          <p:nvPr/>
        </p:nvPicPr>
        <p:blipFill>
          <a:blip r:embed="rId3"/>
          <a:stretch>
            <a:fillRect/>
          </a:stretch>
        </p:blipFill>
        <p:spPr>
          <a:xfrm>
            <a:off x="5105400" y="1600200"/>
            <a:ext cx="3825869" cy="3152401"/>
          </a:xfrm>
          <a:prstGeom prst="rect">
            <a:avLst/>
          </a:prstGeom>
        </p:spPr>
      </p:pic>
      <p:sp>
        <p:nvSpPr>
          <p:cNvPr id="5" name="TextBox 4"/>
          <p:cNvSpPr txBox="1"/>
          <p:nvPr/>
        </p:nvSpPr>
        <p:spPr>
          <a:xfrm>
            <a:off x="152399" y="5029200"/>
            <a:ext cx="8778870" cy="2031325"/>
          </a:xfrm>
          <a:prstGeom prst="rect">
            <a:avLst/>
          </a:prstGeom>
          <a:noFill/>
        </p:spPr>
        <p:txBody>
          <a:bodyPr wrap="square" rtlCol="0">
            <a:spAutoFit/>
          </a:bodyPr>
          <a:lstStyle/>
          <a:p>
            <a:r>
              <a:rPr lang="en-US" dirty="0" smtClean="0">
                <a:solidFill>
                  <a:srgbClr val="0000FF"/>
                </a:solidFill>
              </a:rPr>
              <a:t>“</a:t>
            </a:r>
            <a:r>
              <a:rPr lang="en-US" dirty="0" err="1" smtClean="0">
                <a:solidFill>
                  <a:srgbClr val="0000FF"/>
                </a:solidFill>
              </a:rPr>
              <a:t>Người</a:t>
            </a:r>
            <a:r>
              <a:rPr lang="en-US" dirty="0" smtClean="0">
                <a:solidFill>
                  <a:srgbClr val="0000FF"/>
                </a:solidFill>
              </a:rPr>
              <a:t> </a:t>
            </a:r>
            <a:r>
              <a:rPr lang="en-US" dirty="0" err="1" smtClean="0">
                <a:solidFill>
                  <a:srgbClr val="0000FF"/>
                </a:solidFill>
              </a:rPr>
              <a:t>bán</a:t>
            </a:r>
            <a:r>
              <a:rPr lang="en-US" dirty="0" smtClean="0">
                <a:solidFill>
                  <a:srgbClr val="0000FF"/>
                </a:solidFill>
              </a:rPr>
              <a:t> </a:t>
            </a:r>
            <a:r>
              <a:rPr lang="en-US" dirty="0" err="1" smtClean="0">
                <a:solidFill>
                  <a:srgbClr val="0000FF"/>
                </a:solidFill>
              </a:rPr>
              <a:t>hàng</a:t>
            </a:r>
            <a:r>
              <a:rPr lang="en-US" dirty="0" smtClean="0">
                <a:solidFill>
                  <a:srgbClr val="0000FF"/>
                </a:solidFill>
              </a:rPr>
              <a:t> </a:t>
            </a:r>
            <a:r>
              <a:rPr lang="en-US" dirty="0" err="1" smtClean="0">
                <a:solidFill>
                  <a:srgbClr val="0000FF"/>
                </a:solidFill>
              </a:rPr>
              <a:t>vừa</a:t>
            </a:r>
            <a:r>
              <a:rPr lang="en-US" dirty="0" smtClean="0">
                <a:solidFill>
                  <a:srgbClr val="0000FF"/>
                </a:solidFill>
              </a:rPr>
              <a:t> </a:t>
            </a:r>
            <a:r>
              <a:rPr lang="en-US" dirty="0" err="1" smtClean="0">
                <a:solidFill>
                  <a:srgbClr val="0000FF"/>
                </a:solidFill>
              </a:rPr>
              <a:t>bán</a:t>
            </a:r>
            <a:r>
              <a:rPr lang="en-US" dirty="0" smtClean="0">
                <a:solidFill>
                  <a:srgbClr val="0000FF"/>
                </a:solidFill>
              </a:rPr>
              <a:t> </a:t>
            </a:r>
            <a:r>
              <a:rPr lang="en-US" dirty="0" err="1" smtClean="0">
                <a:solidFill>
                  <a:srgbClr val="0000FF"/>
                </a:solidFill>
              </a:rPr>
              <a:t>trực</a:t>
            </a:r>
            <a:r>
              <a:rPr lang="en-US" dirty="0" smtClean="0">
                <a:solidFill>
                  <a:srgbClr val="0000FF"/>
                </a:solidFill>
              </a:rPr>
              <a:t> </a:t>
            </a:r>
            <a:r>
              <a:rPr lang="en-US" dirty="0" err="1" smtClean="0">
                <a:solidFill>
                  <a:srgbClr val="0000FF"/>
                </a:solidFill>
              </a:rPr>
              <a:t>tiếp</a:t>
            </a:r>
            <a:r>
              <a:rPr lang="en-US" dirty="0" smtClean="0">
                <a:solidFill>
                  <a:srgbClr val="0000FF"/>
                </a:solidFill>
              </a:rPr>
              <a:t> </a:t>
            </a:r>
            <a:r>
              <a:rPr lang="en-US" dirty="0" err="1" smtClean="0">
                <a:solidFill>
                  <a:srgbClr val="0000FF"/>
                </a:solidFill>
              </a:rPr>
              <a:t>sản</a:t>
            </a:r>
            <a:r>
              <a:rPr lang="en-US" dirty="0" smtClean="0">
                <a:solidFill>
                  <a:srgbClr val="0000FF"/>
                </a:solidFill>
              </a:rPr>
              <a:t> </a:t>
            </a:r>
            <a:r>
              <a:rPr lang="en-US" dirty="0" err="1" smtClean="0">
                <a:solidFill>
                  <a:srgbClr val="0000FF"/>
                </a:solidFill>
              </a:rPr>
              <a:t>phẩm</a:t>
            </a:r>
            <a:r>
              <a:rPr lang="en-US" dirty="0" smtClean="0">
                <a:solidFill>
                  <a:srgbClr val="0000FF"/>
                </a:solidFill>
              </a:rPr>
              <a:t> </a:t>
            </a:r>
            <a:r>
              <a:rPr lang="en-US" dirty="0" err="1" smtClean="0">
                <a:solidFill>
                  <a:srgbClr val="0000FF"/>
                </a:solidFill>
              </a:rPr>
              <a:t>cho</a:t>
            </a:r>
            <a:r>
              <a:rPr lang="en-US" dirty="0" smtClean="0">
                <a:solidFill>
                  <a:srgbClr val="0000FF"/>
                </a:solidFill>
              </a:rPr>
              <a:t> </a:t>
            </a:r>
            <a:r>
              <a:rPr lang="en-US" dirty="0" err="1" smtClean="0">
                <a:solidFill>
                  <a:srgbClr val="0000FF"/>
                </a:solidFill>
              </a:rPr>
              <a:t>người</a:t>
            </a:r>
            <a:r>
              <a:rPr lang="en-US" dirty="0" smtClean="0">
                <a:solidFill>
                  <a:srgbClr val="0000FF"/>
                </a:solidFill>
              </a:rPr>
              <a:t> </a:t>
            </a:r>
            <a:r>
              <a:rPr lang="en-US" dirty="0" err="1" smtClean="0">
                <a:solidFill>
                  <a:srgbClr val="0000FF"/>
                </a:solidFill>
              </a:rPr>
              <a:t>tiêu</a:t>
            </a:r>
            <a:r>
              <a:rPr lang="en-US" dirty="0" smtClean="0">
                <a:solidFill>
                  <a:srgbClr val="0000FF"/>
                </a:solidFill>
              </a:rPr>
              <a:t> </a:t>
            </a:r>
            <a:r>
              <a:rPr lang="en-US" dirty="0" err="1" smtClean="0">
                <a:solidFill>
                  <a:srgbClr val="0000FF"/>
                </a:solidFill>
              </a:rPr>
              <a:t>dùng</a:t>
            </a:r>
            <a:r>
              <a:rPr lang="en-US" dirty="0" smtClean="0">
                <a:solidFill>
                  <a:srgbClr val="0000FF"/>
                </a:solidFill>
              </a:rPr>
              <a:t>, </a:t>
            </a:r>
            <a:r>
              <a:rPr lang="en-US" dirty="0" err="1" smtClean="0">
                <a:solidFill>
                  <a:srgbClr val="0000FF"/>
                </a:solidFill>
              </a:rPr>
              <a:t>vừa</a:t>
            </a:r>
            <a:r>
              <a:rPr lang="en-US" dirty="0" smtClean="0">
                <a:solidFill>
                  <a:srgbClr val="0000FF"/>
                </a:solidFill>
              </a:rPr>
              <a:t> </a:t>
            </a:r>
            <a:r>
              <a:rPr lang="en-US" dirty="0" err="1" smtClean="0">
                <a:solidFill>
                  <a:srgbClr val="0000FF"/>
                </a:solidFill>
              </a:rPr>
              <a:t>xây</a:t>
            </a:r>
            <a:r>
              <a:rPr lang="en-US" dirty="0" smtClean="0">
                <a:solidFill>
                  <a:srgbClr val="0000FF"/>
                </a:solidFill>
              </a:rPr>
              <a:t> </a:t>
            </a:r>
            <a:r>
              <a:rPr lang="en-US" dirty="0" err="1" smtClean="0">
                <a:solidFill>
                  <a:srgbClr val="0000FF"/>
                </a:solidFill>
              </a:rPr>
              <a:t>dựng</a:t>
            </a:r>
            <a:r>
              <a:rPr lang="en-US" dirty="0" smtClean="0">
                <a:solidFill>
                  <a:srgbClr val="0000FF"/>
                </a:solidFill>
              </a:rPr>
              <a:t> </a:t>
            </a:r>
            <a:r>
              <a:rPr lang="en-US" dirty="0" err="1" smtClean="0">
                <a:solidFill>
                  <a:srgbClr val="0000FF"/>
                </a:solidFill>
              </a:rPr>
              <a:t>hệ</a:t>
            </a:r>
            <a:r>
              <a:rPr lang="en-US" dirty="0" smtClean="0">
                <a:solidFill>
                  <a:srgbClr val="0000FF"/>
                </a:solidFill>
              </a:rPr>
              <a:t> </a:t>
            </a:r>
            <a:r>
              <a:rPr lang="en-US" dirty="0" err="1" smtClean="0">
                <a:solidFill>
                  <a:srgbClr val="0000FF"/>
                </a:solidFill>
              </a:rPr>
              <a:t>thống</a:t>
            </a:r>
            <a:r>
              <a:rPr lang="en-US" dirty="0" smtClean="0">
                <a:solidFill>
                  <a:srgbClr val="0000FF"/>
                </a:solidFill>
              </a:rPr>
              <a:t> </a:t>
            </a:r>
            <a:r>
              <a:rPr lang="en-US" dirty="0" err="1" smtClean="0">
                <a:solidFill>
                  <a:srgbClr val="0000FF"/>
                </a:solidFill>
              </a:rPr>
              <a:t>cho</a:t>
            </a:r>
            <a:r>
              <a:rPr lang="en-US" dirty="0" smtClean="0">
                <a:solidFill>
                  <a:srgbClr val="0000FF"/>
                </a:solidFill>
              </a:rPr>
              <a:t> </a:t>
            </a:r>
            <a:r>
              <a:rPr lang="en-US" dirty="0" err="1" smtClean="0">
                <a:solidFill>
                  <a:srgbClr val="0000FF"/>
                </a:solidFill>
              </a:rPr>
              <a:t>người</a:t>
            </a:r>
            <a:r>
              <a:rPr lang="en-US" dirty="0" smtClean="0">
                <a:solidFill>
                  <a:srgbClr val="0000FF"/>
                </a:solidFill>
              </a:rPr>
              <a:t> </a:t>
            </a:r>
            <a:r>
              <a:rPr lang="en-US" dirty="0" err="1" smtClean="0">
                <a:solidFill>
                  <a:srgbClr val="0000FF"/>
                </a:solidFill>
              </a:rPr>
              <a:t>tiêu</a:t>
            </a:r>
            <a:r>
              <a:rPr lang="en-US" dirty="0" smtClean="0">
                <a:solidFill>
                  <a:srgbClr val="0000FF"/>
                </a:solidFill>
              </a:rPr>
              <a:t> </a:t>
            </a:r>
            <a:r>
              <a:rPr lang="en-US" dirty="0" err="1" smtClean="0">
                <a:solidFill>
                  <a:srgbClr val="0000FF"/>
                </a:solidFill>
              </a:rPr>
              <a:t>dùng</a:t>
            </a:r>
            <a:r>
              <a:rPr lang="en-US" dirty="0" smtClean="0">
                <a:solidFill>
                  <a:srgbClr val="0000FF"/>
                </a:solidFill>
              </a:rPr>
              <a:t> </a:t>
            </a:r>
            <a:r>
              <a:rPr lang="en-US" dirty="0" err="1" smtClean="0">
                <a:solidFill>
                  <a:srgbClr val="0000FF"/>
                </a:solidFill>
              </a:rPr>
              <a:t>còn</a:t>
            </a:r>
            <a:r>
              <a:rPr lang="en-US" dirty="0" smtClean="0">
                <a:solidFill>
                  <a:srgbClr val="0000FF"/>
                </a:solidFill>
              </a:rPr>
              <a:t> </a:t>
            </a:r>
            <a:r>
              <a:rPr lang="en-US" dirty="0" err="1" smtClean="0">
                <a:solidFill>
                  <a:srgbClr val="0000FF"/>
                </a:solidFill>
              </a:rPr>
              <a:t>được</a:t>
            </a:r>
            <a:r>
              <a:rPr lang="en-US" dirty="0" smtClean="0">
                <a:solidFill>
                  <a:srgbClr val="0000FF"/>
                </a:solidFill>
              </a:rPr>
              <a:t> </a:t>
            </a:r>
            <a:r>
              <a:rPr lang="en-US" dirty="0" err="1" smtClean="0">
                <a:solidFill>
                  <a:srgbClr val="0000FF"/>
                </a:solidFill>
              </a:rPr>
              <a:t>phép</a:t>
            </a:r>
            <a:r>
              <a:rPr lang="en-US" dirty="0" smtClean="0">
                <a:solidFill>
                  <a:srgbClr val="0000FF"/>
                </a:solidFill>
              </a:rPr>
              <a:t> </a:t>
            </a:r>
            <a:r>
              <a:rPr lang="en-US" dirty="0" err="1" smtClean="0">
                <a:solidFill>
                  <a:srgbClr val="0000FF"/>
                </a:solidFill>
              </a:rPr>
              <a:t>tuyển</a:t>
            </a:r>
            <a:r>
              <a:rPr lang="en-US" dirty="0" smtClean="0">
                <a:solidFill>
                  <a:srgbClr val="0000FF"/>
                </a:solidFill>
              </a:rPr>
              <a:t> </a:t>
            </a:r>
            <a:r>
              <a:rPr lang="en-US" dirty="0" err="1" smtClean="0">
                <a:solidFill>
                  <a:srgbClr val="0000FF"/>
                </a:solidFill>
              </a:rPr>
              <a:t>các</a:t>
            </a:r>
            <a:r>
              <a:rPr lang="en-US" dirty="0" smtClean="0">
                <a:solidFill>
                  <a:srgbClr val="0000FF"/>
                </a:solidFill>
              </a:rPr>
              <a:t> </a:t>
            </a:r>
            <a:r>
              <a:rPr lang="en-US" dirty="0" err="1" smtClean="0">
                <a:solidFill>
                  <a:srgbClr val="0000FF"/>
                </a:solidFill>
              </a:rPr>
              <a:t>nhân</a:t>
            </a:r>
            <a:r>
              <a:rPr lang="en-US" dirty="0" smtClean="0">
                <a:solidFill>
                  <a:srgbClr val="0000FF"/>
                </a:solidFill>
              </a:rPr>
              <a:t> </a:t>
            </a:r>
            <a:r>
              <a:rPr lang="en-US" dirty="0" err="1" smtClean="0">
                <a:solidFill>
                  <a:srgbClr val="0000FF"/>
                </a:solidFill>
              </a:rPr>
              <a:t>viên</a:t>
            </a:r>
            <a:r>
              <a:rPr lang="en-US" dirty="0" smtClean="0">
                <a:solidFill>
                  <a:srgbClr val="0000FF"/>
                </a:solidFill>
              </a:rPr>
              <a:t> </a:t>
            </a:r>
            <a:r>
              <a:rPr lang="en-US" dirty="0" err="1" smtClean="0">
                <a:solidFill>
                  <a:srgbClr val="0000FF"/>
                </a:solidFill>
              </a:rPr>
              <a:t>tiếp</a:t>
            </a:r>
            <a:r>
              <a:rPr lang="en-US" dirty="0" smtClean="0">
                <a:solidFill>
                  <a:srgbClr val="0000FF"/>
                </a:solidFill>
              </a:rPr>
              <a:t> </a:t>
            </a:r>
            <a:r>
              <a:rPr lang="en-US" dirty="0" err="1" smtClean="0">
                <a:solidFill>
                  <a:srgbClr val="0000FF"/>
                </a:solidFill>
              </a:rPr>
              <a:t>thị</a:t>
            </a:r>
            <a:r>
              <a:rPr lang="en-US" dirty="0" smtClean="0">
                <a:solidFill>
                  <a:srgbClr val="0000FF"/>
                </a:solidFill>
              </a:rPr>
              <a:t> </a:t>
            </a:r>
            <a:r>
              <a:rPr lang="en-US" dirty="0" err="1" smtClean="0">
                <a:solidFill>
                  <a:srgbClr val="0000FF"/>
                </a:solidFill>
              </a:rPr>
              <a:t>khác</a:t>
            </a:r>
            <a:r>
              <a:rPr lang="en-US" dirty="0" smtClean="0">
                <a:solidFill>
                  <a:srgbClr val="0000FF"/>
                </a:solidFill>
              </a:rPr>
              <a:t> </a:t>
            </a:r>
            <a:r>
              <a:rPr lang="en-US" dirty="0" err="1" smtClean="0">
                <a:solidFill>
                  <a:srgbClr val="0000FF"/>
                </a:solidFill>
              </a:rPr>
              <a:t>làm</a:t>
            </a:r>
            <a:r>
              <a:rPr lang="en-US" dirty="0" smtClean="0">
                <a:solidFill>
                  <a:srgbClr val="0000FF"/>
                </a:solidFill>
              </a:rPr>
              <a:t> </a:t>
            </a:r>
          </a:p>
          <a:p>
            <a:r>
              <a:rPr lang="en-US" dirty="0" err="1" smtClean="0">
                <a:solidFill>
                  <a:srgbClr val="0000FF"/>
                </a:solidFill>
              </a:rPr>
              <a:t>nhà</a:t>
            </a:r>
            <a:r>
              <a:rPr lang="en-US" dirty="0" smtClean="0">
                <a:solidFill>
                  <a:srgbClr val="0000FF"/>
                </a:solidFill>
              </a:rPr>
              <a:t> </a:t>
            </a:r>
            <a:r>
              <a:rPr lang="en-US" dirty="0" err="1" smtClean="0">
                <a:solidFill>
                  <a:srgbClr val="0000FF"/>
                </a:solidFill>
              </a:rPr>
              <a:t>phân</a:t>
            </a:r>
            <a:r>
              <a:rPr lang="en-US" dirty="0" smtClean="0">
                <a:solidFill>
                  <a:srgbClr val="0000FF"/>
                </a:solidFill>
              </a:rPr>
              <a:t> </a:t>
            </a:r>
            <a:r>
              <a:rPr lang="en-US" dirty="0" err="1" smtClean="0">
                <a:solidFill>
                  <a:srgbClr val="0000FF"/>
                </a:solidFill>
              </a:rPr>
              <a:t>phối</a:t>
            </a:r>
            <a:r>
              <a:rPr lang="en-US" dirty="0" smtClean="0">
                <a:solidFill>
                  <a:srgbClr val="0000FF"/>
                </a:solidFill>
              </a:rPr>
              <a:t> </a:t>
            </a:r>
            <a:r>
              <a:rPr lang="en-US" dirty="0" err="1" smtClean="0">
                <a:solidFill>
                  <a:srgbClr val="0000FF"/>
                </a:solidFill>
              </a:rPr>
              <a:t>cho</a:t>
            </a:r>
            <a:r>
              <a:rPr lang="en-US" dirty="0" smtClean="0">
                <a:solidFill>
                  <a:srgbClr val="0000FF"/>
                </a:solidFill>
              </a:rPr>
              <a:t> </a:t>
            </a:r>
            <a:r>
              <a:rPr lang="en-US" dirty="0" err="1" smtClean="0">
                <a:solidFill>
                  <a:srgbClr val="0000FF"/>
                </a:solidFill>
              </a:rPr>
              <a:t>mình</a:t>
            </a:r>
            <a:r>
              <a:rPr lang="en-US" dirty="0" smtClean="0">
                <a:solidFill>
                  <a:srgbClr val="0000FF"/>
                </a:solidFill>
              </a:rPr>
              <a:t> </a:t>
            </a:r>
            <a:r>
              <a:rPr lang="en-US" dirty="0" err="1" smtClean="0">
                <a:solidFill>
                  <a:srgbClr val="0000FF"/>
                </a:solidFill>
              </a:rPr>
              <a:t>và</a:t>
            </a:r>
            <a:r>
              <a:rPr lang="en-US" dirty="0" smtClean="0">
                <a:solidFill>
                  <a:srgbClr val="0000FF"/>
                </a:solidFill>
              </a:rPr>
              <a:t> </a:t>
            </a:r>
            <a:r>
              <a:rPr lang="en-US" dirty="0" err="1" smtClean="0">
                <a:solidFill>
                  <a:srgbClr val="0000FF"/>
                </a:solidFill>
              </a:rPr>
              <a:t>được</a:t>
            </a:r>
            <a:r>
              <a:rPr lang="en-US" dirty="0" smtClean="0">
                <a:solidFill>
                  <a:srgbClr val="0000FF"/>
                </a:solidFill>
              </a:rPr>
              <a:t> </a:t>
            </a:r>
            <a:r>
              <a:rPr lang="en-US" dirty="0" err="1" smtClean="0">
                <a:solidFill>
                  <a:srgbClr val="0000FF"/>
                </a:solidFill>
              </a:rPr>
              <a:t>hưởng</a:t>
            </a:r>
            <a:r>
              <a:rPr lang="en-US" dirty="0" smtClean="0">
                <a:solidFill>
                  <a:srgbClr val="0000FF"/>
                </a:solidFill>
              </a:rPr>
              <a:t> </a:t>
            </a:r>
            <a:r>
              <a:rPr lang="en-US" dirty="0" err="1" smtClean="0">
                <a:solidFill>
                  <a:srgbClr val="0000FF"/>
                </a:solidFill>
              </a:rPr>
              <a:t>hoa</a:t>
            </a:r>
            <a:r>
              <a:rPr lang="en-US" dirty="0" smtClean="0">
                <a:solidFill>
                  <a:srgbClr val="0000FF"/>
                </a:solidFill>
              </a:rPr>
              <a:t> </a:t>
            </a:r>
            <a:r>
              <a:rPr lang="en-US" dirty="0" err="1" smtClean="0">
                <a:solidFill>
                  <a:srgbClr val="0000FF"/>
                </a:solidFill>
              </a:rPr>
              <a:t>hồng</a:t>
            </a:r>
            <a:r>
              <a:rPr lang="en-US" dirty="0" smtClean="0">
                <a:solidFill>
                  <a:srgbClr val="0000FF"/>
                </a:solidFill>
              </a:rPr>
              <a:t> do </a:t>
            </a:r>
            <a:r>
              <a:rPr lang="en-US" dirty="0" err="1" smtClean="0">
                <a:solidFill>
                  <a:srgbClr val="0000FF"/>
                </a:solidFill>
              </a:rPr>
              <a:t>những</a:t>
            </a:r>
            <a:r>
              <a:rPr lang="en-US" dirty="0" smtClean="0">
                <a:solidFill>
                  <a:srgbClr val="0000FF"/>
                </a:solidFill>
              </a:rPr>
              <a:t> </a:t>
            </a:r>
            <a:r>
              <a:rPr lang="en-US" dirty="0" err="1" smtClean="0">
                <a:solidFill>
                  <a:srgbClr val="0000FF"/>
                </a:solidFill>
              </a:rPr>
              <a:t>người</a:t>
            </a:r>
            <a:r>
              <a:rPr lang="en-US" dirty="0" smtClean="0">
                <a:solidFill>
                  <a:srgbClr val="0000FF"/>
                </a:solidFill>
              </a:rPr>
              <a:t> </a:t>
            </a:r>
            <a:r>
              <a:rPr lang="en-US" dirty="0" err="1" smtClean="0">
                <a:solidFill>
                  <a:srgbClr val="0000FF"/>
                </a:solidFill>
              </a:rPr>
              <a:t>mà</a:t>
            </a:r>
            <a:r>
              <a:rPr lang="en-US" dirty="0" smtClean="0">
                <a:solidFill>
                  <a:srgbClr val="0000FF"/>
                </a:solidFill>
              </a:rPr>
              <a:t> </a:t>
            </a:r>
            <a:r>
              <a:rPr lang="en-US" dirty="0" err="1" smtClean="0">
                <a:solidFill>
                  <a:srgbClr val="0000FF"/>
                </a:solidFill>
              </a:rPr>
              <a:t>mình</a:t>
            </a:r>
            <a:r>
              <a:rPr lang="en-US" dirty="0" smtClean="0">
                <a:solidFill>
                  <a:srgbClr val="0000FF"/>
                </a:solidFill>
              </a:rPr>
              <a:t> </a:t>
            </a:r>
            <a:r>
              <a:rPr lang="en-US" dirty="0" err="1" smtClean="0">
                <a:solidFill>
                  <a:srgbClr val="0000FF"/>
                </a:solidFill>
              </a:rPr>
              <a:t>tuyển</a:t>
            </a:r>
            <a:r>
              <a:rPr lang="en-US" dirty="0" smtClean="0">
                <a:solidFill>
                  <a:srgbClr val="0000FF"/>
                </a:solidFill>
              </a:rPr>
              <a:t> </a:t>
            </a:r>
            <a:r>
              <a:rPr lang="en-US" dirty="0" err="1" smtClean="0">
                <a:solidFill>
                  <a:srgbClr val="0000FF"/>
                </a:solidFill>
              </a:rPr>
              <a:t>bán</a:t>
            </a:r>
            <a:r>
              <a:rPr lang="en-US" dirty="0" smtClean="0">
                <a:solidFill>
                  <a:srgbClr val="0000FF"/>
                </a:solidFill>
              </a:rPr>
              <a:t> </a:t>
            </a:r>
            <a:r>
              <a:rPr lang="en-US" dirty="0" err="1" smtClean="0">
                <a:solidFill>
                  <a:srgbClr val="0000FF"/>
                </a:solidFill>
              </a:rPr>
              <a:t>được</a:t>
            </a:r>
            <a:r>
              <a:rPr lang="en-US" dirty="0" smtClean="0">
                <a:solidFill>
                  <a:srgbClr val="0000FF"/>
                </a:solidFill>
              </a:rPr>
              <a:t> </a:t>
            </a:r>
            <a:r>
              <a:rPr lang="en-US" dirty="0" err="1" smtClean="0">
                <a:solidFill>
                  <a:srgbClr val="0000FF"/>
                </a:solidFill>
              </a:rPr>
              <a:t>hàng</a:t>
            </a:r>
            <a:r>
              <a:rPr lang="en-US" dirty="0" smtClean="0">
                <a:solidFill>
                  <a:srgbClr val="0000FF"/>
                </a:solidFill>
              </a:rPr>
              <a:t>.” _ Theo PGS.TS </a:t>
            </a:r>
            <a:r>
              <a:rPr lang="en-US" dirty="0" err="1" smtClean="0">
                <a:solidFill>
                  <a:srgbClr val="0000FF"/>
                </a:solidFill>
              </a:rPr>
              <a:t>Phạm</a:t>
            </a:r>
            <a:r>
              <a:rPr lang="en-US" dirty="0" smtClean="0">
                <a:solidFill>
                  <a:srgbClr val="0000FF"/>
                </a:solidFill>
              </a:rPr>
              <a:t> Thu </a:t>
            </a:r>
            <a:r>
              <a:rPr lang="en-US" dirty="0" err="1" smtClean="0">
                <a:solidFill>
                  <a:srgbClr val="0000FF"/>
                </a:solidFill>
              </a:rPr>
              <a:t>Hương</a:t>
            </a:r>
            <a:endParaRPr lang="en-US" dirty="0" smtClean="0">
              <a:solidFill>
                <a:srgbClr val="0000FF"/>
              </a:solidFill>
            </a:endParaRPr>
          </a:p>
          <a:p>
            <a:endParaRPr lang="en-US" dirty="0" smtClean="0">
              <a:solidFill>
                <a:srgbClr val="0000FF"/>
              </a:solidFill>
            </a:endParaRPr>
          </a:p>
          <a:p>
            <a:endParaRPr lang="en-US" dirty="0" smtClean="0">
              <a:solidFill>
                <a:srgbClr val="0000FF"/>
              </a:solidFill>
            </a:endParaRPr>
          </a:p>
          <a:p>
            <a:endParaRPr lang="en-US" dirty="0">
              <a:solidFill>
                <a:srgbClr val="0000FF"/>
              </a:solidFill>
            </a:endParaRPr>
          </a:p>
        </p:txBody>
      </p:sp>
    </p:spTree>
    <p:extLst>
      <p:ext uri="{BB962C8B-B14F-4D97-AF65-F5344CB8AC3E}">
        <p14:creationId xmlns:p14="http://schemas.microsoft.com/office/powerpoint/2010/main" val="34341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circle(in)">
                                      <p:cBhvr>
                                        <p:cTn id="30" dur="2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000"/>
                                        <p:tgtEl>
                                          <p:spTgt spid="5"/>
                                        </p:tgtEl>
                                      </p:cBhvr>
                                    </p:animEffect>
                                    <p:anim calcmode="lin" valueType="num">
                                      <p:cBhvr>
                                        <p:cTn id="36" dur="2000" fill="hold"/>
                                        <p:tgtEl>
                                          <p:spTgt spid="5"/>
                                        </p:tgtEl>
                                        <p:attrNameLst>
                                          <p:attrName>ppt_w</p:attrName>
                                        </p:attrNameLst>
                                      </p:cBhvr>
                                      <p:tavLst>
                                        <p:tav tm="0" fmla="#ppt_w*sin(2.5*pi*$)">
                                          <p:val>
                                            <p:fltVal val="0"/>
                                          </p:val>
                                        </p:tav>
                                        <p:tav tm="100000">
                                          <p:val>
                                            <p:fltVal val="1"/>
                                          </p:val>
                                        </p:tav>
                                      </p:tavLst>
                                    </p:anim>
                                    <p:anim calcmode="lin" valueType="num">
                                      <p:cBhvr>
                                        <p:cTn id="37"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300" dirty="0" smtClean="0"/>
              <a:t>Các mô </a:t>
            </a:r>
            <a:r>
              <a:rPr lang="en-US" sz="4300" dirty="0"/>
              <a:t>hình marketing đa </a:t>
            </a:r>
            <a:r>
              <a:rPr lang="en-US" sz="4300" dirty="0" smtClean="0"/>
              <a:t>cấp</a:t>
            </a:r>
            <a:endParaRPr lang="en-US" sz="4300" dirty="0"/>
          </a:p>
        </p:txBody>
      </p:sp>
      <p:pic>
        <p:nvPicPr>
          <p:cNvPr id="6" name="Picture 5" descr="mo-hinh-nhi-phan-trong-kinh-doanh-da-cap"/>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3619500" cy="2714625"/>
          </a:xfrm>
          <a:prstGeom prst="rect">
            <a:avLst/>
          </a:prstGeom>
          <a:noFill/>
          <a:ln>
            <a:noFill/>
          </a:ln>
        </p:spPr>
      </p:pic>
      <p:pic>
        <p:nvPicPr>
          <p:cNvPr id="7" name="Picture 6"/>
          <p:cNvPicPr>
            <a:picLocks noChangeAspect="1"/>
          </p:cNvPicPr>
          <p:nvPr/>
        </p:nvPicPr>
        <p:blipFill>
          <a:blip r:embed="rId3"/>
          <a:stretch>
            <a:fillRect/>
          </a:stretch>
        </p:blipFill>
        <p:spPr>
          <a:xfrm>
            <a:off x="5181137" y="1560447"/>
            <a:ext cx="3066554" cy="1487553"/>
          </a:xfrm>
          <a:prstGeom prst="rect">
            <a:avLst/>
          </a:prstGeom>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400" y="4379751"/>
            <a:ext cx="798836" cy="497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p:cNvSpPr txBox="1">
            <a:spLocks noChangeArrowheads="1"/>
          </p:cNvSpPr>
          <p:nvPr/>
        </p:nvSpPr>
        <p:spPr bwMode="auto">
          <a:xfrm>
            <a:off x="838200" y="4388584"/>
            <a:ext cx="41529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vi-VN" altLang="en-US" sz="2000" dirty="0" smtClean="0">
                <a:solidFill>
                  <a:srgbClr val="0000FF"/>
                </a:solidFill>
              </a:rPr>
              <a:t>Mô </a:t>
            </a:r>
            <a:r>
              <a:rPr lang="vi-VN" altLang="en-US" sz="2000" dirty="0">
                <a:solidFill>
                  <a:srgbClr val="0000FF"/>
                </a:solidFill>
              </a:rPr>
              <a:t>hình bậc thang thoát ly huy động được tối đa năng lực của mọi thành viên trong mạng lưới và ngăn chặn được sự suy nghĩ </a:t>
            </a:r>
            <a:r>
              <a:rPr lang="vi-VN" altLang="en-US" sz="2000" dirty="0" smtClean="0">
                <a:solidFill>
                  <a:srgbClr val="0000FF"/>
                </a:solidFill>
              </a:rPr>
              <a:t>ỷ </a:t>
            </a:r>
            <a:r>
              <a:rPr lang="vi-VN" altLang="en-US" sz="2000" dirty="0">
                <a:solidFill>
                  <a:srgbClr val="0000FF"/>
                </a:solidFill>
              </a:rPr>
              <a:t>lại của cả tầng trên và tầng dưới.</a:t>
            </a:r>
            <a:endParaRPr lang="en-US" altLang="en-US" sz="2000" dirty="0">
              <a:solidFill>
                <a:srgbClr val="0000FF"/>
              </a:solidFill>
            </a:endParaRPr>
          </a:p>
        </p:txBody>
      </p:sp>
      <p:pic>
        <p:nvPicPr>
          <p:cNvPr id="11" name="Picture 10"/>
          <p:cNvPicPr>
            <a:picLocks noChangeAspect="1"/>
          </p:cNvPicPr>
          <p:nvPr/>
        </p:nvPicPr>
        <p:blipFill>
          <a:blip r:embed="rId5"/>
          <a:stretch>
            <a:fillRect/>
          </a:stretch>
        </p:blipFill>
        <p:spPr>
          <a:xfrm>
            <a:off x="5090046" y="3819525"/>
            <a:ext cx="3848100" cy="2352675"/>
          </a:xfrm>
          <a:prstGeom prst="rect">
            <a:avLst/>
          </a:prstGeom>
        </p:spPr>
      </p:pic>
      <p:pic>
        <p:nvPicPr>
          <p:cNvPr id="12" name="Picture 20" descr="bullet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1430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1"/>
          <p:cNvSpPr txBox="1">
            <a:spLocks noChangeArrowheads="1"/>
          </p:cNvSpPr>
          <p:nvPr/>
        </p:nvSpPr>
        <p:spPr bwMode="auto">
          <a:xfrm>
            <a:off x="1143000" y="986135"/>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mtClean="0">
                <a:solidFill>
                  <a:srgbClr val="0000FF"/>
                </a:solidFill>
              </a:rPr>
              <a:t>Mô hình nhị phân</a:t>
            </a:r>
            <a:endParaRPr lang="en-US" altLang="en-US" sz="2400">
              <a:solidFill>
                <a:srgbClr val="0000FF"/>
              </a:solidFill>
            </a:endParaRPr>
          </a:p>
        </p:txBody>
      </p:sp>
      <p:pic>
        <p:nvPicPr>
          <p:cNvPr id="14" name="Picture 22" descr="bullet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1430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3"/>
          <p:cNvSpPr txBox="1">
            <a:spLocks noChangeArrowheads="1"/>
          </p:cNvSpPr>
          <p:nvPr/>
        </p:nvSpPr>
        <p:spPr bwMode="auto">
          <a:xfrm>
            <a:off x="5410201" y="106680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sv-SE" altLang="en-US" smtClean="0">
                <a:solidFill>
                  <a:srgbClr val="0000FF"/>
                </a:solidFill>
              </a:rPr>
              <a:t>Mô hình ma trận</a:t>
            </a:r>
            <a:endParaRPr lang="en-US" altLang="en-US">
              <a:solidFill>
                <a:srgbClr val="0000FF"/>
              </a:solidFill>
            </a:endParaRPr>
          </a:p>
        </p:txBody>
      </p:sp>
      <p:pic>
        <p:nvPicPr>
          <p:cNvPr id="20" name="Picture 22" descr="bullet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1093" y="35052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23"/>
          <p:cNvSpPr txBox="1">
            <a:spLocks noChangeArrowheads="1"/>
          </p:cNvSpPr>
          <p:nvPr/>
        </p:nvSpPr>
        <p:spPr bwMode="auto">
          <a:xfrm>
            <a:off x="5563493" y="3398361"/>
            <a:ext cx="2970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sv-SE" altLang="en-US" smtClean="0">
                <a:solidFill>
                  <a:srgbClr val="0000FF"/>
                </a:solidFill>
              </a:rPr>
              <a:t>Mô hình bậc thang thoát ly</a:t>
            </a:r>
            <a:endParaRPr lang="en-US" altLang="en-US">
              <a:solidFill>
                <a:srgbClr val="0000FF"/>
              </a:solidFill>
            </a:endParaRPr>
          </a:p>
        </p:txBody>
      </p:sp>
    </p:spTree>
    <p:extLst>
      <p:ext uri="{BB962C8B-B14F-4D97-AF65-F5344CB8AC3E}">
        <p14:creationId xmlns:p14="http://schemas.microsoft.com/office/powerpoint/2010/main" val="386427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80">
                                          <p:stCondLst>
                                            <p:cond delay="0"/>
                                          </p:stCondLst>
                                        </p:cTn>
                                        <p:tgtEl>
                                          <p:spTgt spid="10"/>
                                        </p:tgtEl>
                                      </p:cBhvr>
                                    </p:animEffect>
                                    <p:anim calcmode="lin" valueType="num">
                                      <p:cBhvr>
                                        <p:cTn id="3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2" dur="26">
                                          <p:stCondLst>
                                            <p:cond delay="650"/>
                                          </p:stCondLst>
                                        </p:cTn>
                                        <p:tgtEl>
                                          <p:spTgt spid="10"/>
                                        </p:tgtEl>
                                      </p:cBhvr>
                                      <p:to x="100000" y="60000"/>
                                    </p:animScale>
                                    <p:animScale>
                                      <p:cBhvr>
                                        <p:cTn id="43" dur="166" decel="50000">
                                          <p:stCondLst>
                                            <p:cond delay="676"/>
                                          </p:stCondLst>
                                        </p:cTn>
                                        <p:tgtEl>
                                          <p:spTgt spid="10"/>
                                        </p:tgtEl>
                                      </p:cBhvr>
                                      <p:to x="100000" y="100000"/>
                                    </p:animScale>
                                    <p:animScale>
                                      <p:cBhvr>
                                        <p:cTn id="44" dur="26">
                                          <p:stCondLst>
                                            <p:cond delay="1312"/>
                                          </p:stCondLst>
                                        </p:cTn>
                                        <p:tgtEl>
                                          <p:spTgt spid="10"/>
                                        </p:tgtEl>
                                      </p:cBhvr>
                                      <p:to x="100000" y="80000"/>
                                    </p:animScale>
                                    <p:animScale>
                                      <p:cBhvr>
                                        <p:cTn id="45" dur="166" decel="50000">
                                          <p:stCondLst>
                                            <p:cond delay="1338"/>
                                          </p:stCondLst>
                                        </p:cTn>
                                        <p:tgtEl>
                                          <p:spTgt spid="10"/>
                                        </p:tgtEl>
                                      </p:cBhvr>
                                      <p:to x="100000" y="100000"/>
                                    </p:animScale>
                                    <p:animScale>
                                      <p:cBhvr>
                                        <p:cTn id="46" dur="26">
                                          <p:stCondLst>
                                            <p:cond delay="1642"/>
                                          </p:stCondLst>
                                        </p:cTn>
                                        <p:tgtEl>
                                          <p:spTgt spid="10"/>
                                        </p:tgtEl>
                                      </p:cBhvr>
                                      <p:to x="100000" y="90000"/>
                                    </p:animScale>
                                    <p:animScale>
                                      <p:cBhvr>
                                        <p:cTn id="47" dur="166" decel="50000">
                                          <p:stCondLst>
                                            <p:cond delay="1668"/>
                                          </p:stCondLst>
                                        </p:cTn>
                                        <p:tgtEl>
                                          <p:spTgt spid="10"/>
                                        </p:tgtEl>
                                      </p:cBhvr>
                                      <p:to x="100000" y="100000"/>
                                    </p:animScale>
                                    <p:animScale>
                                      <p:cBhvr>
                                        <p:cTn id="48" dur="26">
                                          <p:stCondLst>
                                            <p:cond delay="1808"/>
                                          </p:stCondLst>
                                        </p:cTn>
                                        <p:tgtEl>
                                          <p:spTgt spid="10"/>
                                        </p:tgtEl>
                                      </p:cBhvr>
                                      <p:to x="100000" y="95000"/>
                                    </p:animScale>
                                    <p:animScale>
                                      <p:cBhvr>
                                        <p:cTn id="49"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00" dirty="0"/>
              <a:t>II.2 Google Maps API</a:t>
            </a:r>
            <a:endParaRPr lang="en-US" sz="4300" dirty="0"/>
          </a:p>
        </p:txBody>
      </p:sp>
      <p:sp>
        <p:nvSpPr>
          <p:cNvPr id="4" name="Text Box 6"/>
          <p:cNvSpPr txBox="1">
            <a:spLocks noChangeArrowheads="1"/>
          </p:cNvSpPr>
          <p:nvPr/>
        </p:nvSpPr>
        <p:spPr bwMode="auto">
          <a:xfrm>
            <a:off x="1157288" y="1295400"/>
            <a:ext cx="18421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Khái niệm: </a:t>
            </a:r>
            <a:endParaRPr lang="en-US" altLang="en-US" sz="2400" b="1" i="1" dirty="0">
              <a:solidFill>
                <a:srgbClr val="0000FF"/>
              </a:solidFill>
              <a:latin typeface="Arial" panose="020B0604020202020204" pitchFamily="34" charset="0"/>
            </a:endParaRPr>
          </a:p>
        </p:txBody>
      </p:sp>
      <p:sp>
        <p:nvSpPr>
          <p:cNvPr id="5" name="Text Box 7"/>
          <p:cNvSpPr txBox="1">
            <a:spLocks noChangeArrowheads="1"/>
          </p:cNvSpPr>
          <p:nvPr/>
        </p:nvSpPr>
        <p:spPr bwMode="auto">
          <a:xfrm>
            <a:off x="1142999" y="3348335"/>
            <a:ext cx="28086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i="1" dirty="0" smtClean="0">
                <a:solidFill>
                  <a:srgbClr val="0000FF"/>
                </a:solidFill>
                <a:latin typeface="Arial" panose="020B0604020202020204" pitchFamily="34" charset="0"/>
              </a:rPr>
              <a:t>Đăng kí sử dụng: </a:t>
            </a:r>
          </a:p>
        </p:txBody>
      </p:sp>
      <p:grpSp>
        <p:nvGrpSpPr>
          <p:cNvPr id="7" name="Group 17"/>
          <p:cNvGrpSpPr>
            <a:grpSpLocks/>
          </p:cNvGrpSpPr>
          <p:nvPr/>
        </p:nvGrpSpPr>
        <p:grpSpPr bwMode="auto">
          <a:xfrm>
            <a:off x="751639" y="1371600"/>
            <a:ext cx="431800" cy="393700"/>
            <a:chOff x="1110" y="2656"/>
            <a:chExt cx="1549" cy="1351"/>
          </a:xfrm>
        </p:grpSpPr>
        <p:sp>
          <p:nvSpPr>
            <p:cNvPr id="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0"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2">
                    <a:lumMod val="75000"/>
                  </a:schemeClr>
                </a:gs>
                <a:gs pos="100000">
                  <a:schemeClr val="accent4">
                    <a:lumMod val="50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grpSp>
        <p:nvGrpSpPr>
          <p:cNvPr id="11" name="Group 7"/>
          <p:cNvGrpSpPr>
            <a:grpSpLocks/>
          </p:cNvGrpSpPr>
          <p:nvPr/>
        </p:nvGrpSpPr>
        <p:grpSpPr bwMode="auto">
          <a:xfrm>
            <a:off x="782638" y="3416300"/>
            <a:ext cx="431800" cy="393700"/>
            <a:chOff x="3174" y="2656"/>
            <a:chExt cx="1549" cy="1351"/>
          </a:xfrm>
        </p:grpSpPr>
        <p:sp>
          <p:nvSpPr>
            <p:cNvPr id="1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4" name="AutoShape 10"/>
            <p:cNvSpPr>
              <a:spLocks noChangeArrowheads="1"/>
            </p:cNvSpPr>
            <p:nvPr/>
          </p:nvSpPr>
          <p:spPr bwMode="gray">
            <a:xfrm>
              <a:off x="3265" y="2738"/>
              <a:ext cx="1350"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5" name="Text Box 13"/>
          <p:cNvSpPr txBox="1">
            <a:spLocks noChangeArrowheads="1"/>
          </p:cNvSpPr>
          <p:nvPr/>
        </p:nvSpPr>
        <p:spPr bwMode="gray">
          <a:xfrm>
            <a:off x="825500" y="1371600"/>
            <a:ext cx="317500"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1</a:t>
            </a:r>
          </a:p>
        </p:txBody>
      </p:sp>
      <p:sp>
        <p:nvSpPr>
          <p:cNvPr id="16" name="Text Box 13"/>
          <p:cNvSpPr txBox="1">
            <a:spLocks noChangeArrowheads="1"/>
          </p:cNvSpPr>
          <p:nvPr/>
        </p:nvSpPr>
        <p:spPr bwMode="gray">
          <a:xfrm>
            <a:off x="875219" y="3443287"/>
            <a:ext cx="255587" cy="366713"/>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2</a:t>
            </a:r>
          </a:p>
        </p:txBody>
      </p:sp>
      <p:pic>
        <p:nvPicPr>
          <p:cNvPr id="23" name="Picture 22" descr="http://dev.vast.vn/tuananh/uploads/Web/g_key.jpg"/>
          <p:cNvPicPr/>
          <p:nvPr/>
        </p:nvPicPr>
        <p:blipFill>
          <a:blip r:embed="rId2">
            <a:extLst>
              <a:ext uri="{28A0092B-C50C-407E-A947-70E740481C1C}">
                <a14:useLocalDpi xmlns:a14="http://schemas.microsoft.com/office/drawing/2010/main" val="0"/>
              </a:ext>
            </a:extLst>
          </a:blip>
          <a:srcRect/>
          <a:stretch>
            <a:fillRect/>
          </a:stretch>
        </p:blipFill>
        <p:spPr bwMode="auto">
          <a:xfrm>
            <a:off x="3951643" y="3810000"/>
            <a:ext cx="3810000" cy="2696718"/>
          </a:xfrm>
          <a:prstGeom prst="rect">
            <a:avLst/>
          </a:prstGeom>
          <a:noFill/>
          <a:ln>
            <a:noFill/>
          </a:ln>
        </p:spPr>
      </p:pic>
      <p:sp>
        <p:nvSpPr>
          <p:cNvPr id="3" name="TextBox 2"/>
          <p:cNvSpPr txBox="1"/>
          <p:nvPr/>
        </p:nvSpPr>
        <p:spPr>
          <a:xfrm>
            <a:off x="234583" y="4819471"/>
            <a:ext cx="4108817" cy="1200329"/>
          </a:xfrm>
          <a:prstGeom prst="rect">
            <a:avLst/>
          </a:prstGeom>
          <a:noFill/>
        </p:spPr>
        <p:txBody>
          <a:bodyPr wrap="none" rtlCol="0">
            <a:spAutoFit/>
          </a:bodyPr>
          <a:lstStyle/>
          <a:p>
            <a:r>
              <a:rPr lang="en-US" altLang="en-US" b="1" i="1" dirty="0" smtClean="0">
                <a:solidFill>
                  <a:srgbClr val="0000FF"/>
                </a:solidFill>
                <a:latin typeface="Arial" panose="020B0604020202020204" pitchFamily="34" charset="0"/>
              </a:rPr>
              <a:t>Tạo </a:t>
            </a:r>
            <a:r>
              <a:rPr lang="en-US" altLang="en-US" b="1" i="1" dirty="0">
                <a:solidFill>
                  <a:srgbClr val="0000FF"/>
                </a:solidFill>
                <a:latin typeface="Arial" panose="020B0604020202020204" pitchFamily="34" charset="0"/>
              </a:rPr>
              <a:t>một API key  và truy cập </a:t>
            </a:r>
            <a:r>
              <a:rPr lang="en-US" altLang="en-US" b="1" i="1" dirty="0" smtClean="0">
                <a:solidFill>
                  <a:srgbClr val="0000FF"/>
                </a:solidFill>
                <a:latin typeface="Arial" panose="020B0604020202020204" pitchFamily="34" charset="0"/>
              </a:rPr>
              <a:t>vào</a:t>
            </a:r>
          </a:p>
          <a:p>
            <a:r>
              <a:rPr lang="en-US" altLang="en-US" b="1" i="1" dirty="0" smtClean="0">
                <a:solidFill>
                  <a:srgbClr val="0000FF"/>
                </a:solidFill>
                <a:latin typeface="Arial" panose="020B0604020202020204" pitchFamily="34" charset="0"/>
              </a:rPr>
              <a:t> </a:t>
            </a:r>
            <a:r>
              <a:rPr lang="en-US" dirty="0">
                <a:hlinkClick r:id="rId3"/>
              </a:rPr>
              <a:t>https://code.google.com/apis/console</a:t>
            </a:r>
            <a:r>
              <a:rPr lang="en-US" dirty="0"/>
              <a:t> </a:t>
            </a:r>
          </a:p>
          <a:p>
            <a:r>
              <a:rPr lang="en-US" dirty="0"/>
              <a:t>và đăng nhập bằng tài khoản </a:t>
            </a:r>
            <a:r>
              <a:rPr lang="en-US" dirty="0" err="1"/>
              <a:t>gmail</a:t>
            </a:r>
            <a:r>
              <a:rPr lang="en-US" dirty="0"/>
              <a:t>.</a:t>
            </a:r>
            <a:endParaRPr lang="en-US" altLang="en-US" b="1" i="1" dirty="0">
              <a:solidFill>
                <a:srgbClr val="0000FF"/>
              </a:solidFill>
              <a:latin typeface="Arial" panose="020B0604020202020204" pitchFamily="34" charset="0"/>
            </a:endParaRPr>
          </a:p>
          <a:p>
            <a:endParaRPr lang="en-US" dirty="0"/>
          </a:p>
        </p:txBody>
      </p:sp>
      <p:sp>
        <p:nvSpPr>
          <p:cNvPr id="24" name="TextBox 23"/>
          <p:cNvSpPr txBox="1"/>
          <p:nvPr/>
        </p:nvSpPr>
        <p:spPr>
          <a:xfrm>
            <a:off x="228600" y="1923871"/>
            <a:ext cx="8915400" cy="1200329"/>
          </a:xfrm>
          <a:prstGeom prst="rect">
            <a:avLst/>
          </a:prstGeom>
          <a:noFill/>
        </p:spPr>
        <p:txBody>
          <a:bodyPr wrap="square" rtlCol="0">
            <a:spAutoFit/>
          </a:bodyPr>
          <a:lstStyle/>
          <a:p>
            <a:r>
              <a:rPr lang="en-US" dirty="0" smtClean="0">
                <a:solidFill>
                  <a:srgbClr val="0000FF"/>
                </a:solidFill>
              </a:rPr>
              <a:t>    Một </a:t>
            </a:r>
            <a:r>
              <a:rPr lang="en-US" dirty="0">
                <a:solidFill>
                  <a:srgbClr val="0000FF"/>
                </a:solidFill>
              </a:rPr>
              <a:t>dịch vụ ứng dụng và công nghệ bản đồ trực tuyến trên web miễn phí </a:t>
            </a:r>
            <a:r>
              <a:rPr lang="en-US" dirty="0" smtClean="0">
                <a:solidFill>
                  <a:srgbClr val="0000FF"/>
                </a:solidFill>
              </a:rPr>
              <a:t>được</a:t>
            </a:r>
          </a:p>
          <a:p>
            <a:r>
              <a:rPr lang="en-US" dirty="0" smtClean="0">
                <a:solidFill>
                  <a:srgbClr val="0000FF"/>
                </a:solidFill>
              </a:rPr>
              <a:t>cung </a:t>
            </a:r>
            <a:r>
              <a:rPr lang="en-US" dirty="0">
                <a:solidFill>
                  <a:srgbClr val="0000FF"/>
                </a:solidFill>
              </a:rPr>
              <a:t>cấp bởi Google, hỗ trợ nhiều dịch vụ khác của Google nổi bật là dẫn đường</a:t>
            </a:r>
            <a:r>
              <a:rPr lang="en-US" dirty="0" smtClean="0">
                <a:solidFill>
                  <a:srgbClr val="0000FF"/>
                </a:solidFill>
              </a:rPr>
              <a:t>.</a:t>
            </a:r>
          </a:p>
          <a:p>
            <a:r>
              <a:rPr lang="en-US" dirty="0" smtClean="0">
                <a:solidFill>
                  <a:srgbClr val="0000FF"/>
                </a:solidFill>
              </a:rPr>
              <a:t>Nó </a:t>
            </a:r>
            <a:r>
              <a:rPr lang="en-US" dirty="0">
                <a:solidFill>
                  <a:srgbClr val="0000FF"/>
                </a:solidFill>
              </a:rPr>
              <a:t>cho phép thấy bản đồ đường sá, đường đi cho xe đạp, cho người đi bộ và xe hơi, </a:t>
            </a:r>
            <a:endParaRPr lang="en-US" dirty="0" smtClean="0">
              <a:solidFill>
                <a:srgbClr val="0000FF"/>
              </a:solidFill>
            </a:endParaRPr>
          </a:p>
          <a:p>
            <a:r>
              <a:rPr lang="en-US" dirty="0" smtClean="0">
                <a:solidFill>
                  <a:srgbClr val="0000FF"/>
                </a:solidFill>
              </a:rPr>
              <a:t>và </a:t>
            </a:r>
            <a:r>
              <a:rPr lang="en-US" dirty="0">
                <a:solidFill>
                  <a:srgbClr val="0000FF"/>
                </a:solidFill>
              </a:rPr>
              <a:t>những địa điểm kinh doanh trong khu vực cũng như khắp nơi trên thế giới</a:t>
            </a:r>
            <a:r>
              <a:rPr lang="en-US" dirty="0" smtClean="0">
                <a:solidFill>
                  <a:srgbClr val="0000FF"/>
                </a:solidFill>
              </a:rPr>
              <a:t>.</a:t>
            </a:r>
            <a:endParaRPr lang="en-US" dirty="0">
              <a:solidFill>
                <a:srgbClr val="0000FF"/>
              </a:solidFill>
            </a:endParaRPr>
          </a:p>
        </p:txBody>
      </p:sp>
    </p:spTree>
    <p:extLst>
      <p:ext uri="{BB962C8B-B14F-4D97-AF65-F5344CB8AC3E}">
        <p14:creationId xmlns:p14="http://schemas.microsoft.com/office/powerpoint/2010/main" val="22563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ircle(in)">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1000" fill="hold"/>
                                        <p:tgtEl>
                                          <p:spTgt spid="23"/>
                                        </p:tgtEl>
                                        <p:attrNameLst>
                                          <p:attrName>ppt_w</p:attrName>
                                        </p:attrNameLst>
                                      </p:cBhvr>
                                      <p:tavLst>
                                        <p:tav tm="0">
                                          <p:val>
                                            <p:fltVal val="0"/>
                                          </p:val>
                                        </p:tav>
                                        <p:tav tm="100000">
                                          <p:val>
                                            <p:strVal val="#ppt_w"/>
                                          </p:val>
                                        </p:tav>
                                      </p:tavLst>
                                    </p:anim>
                                    <p:anim calcmode="lin" valueType="num">
                                      <p:cBhvr>
                                        <p:cTn id="34" dur="1000" fill="hold"/>
                                        <p:tgtEl>
                                          <p:spTgt spid="23"/>
                                        </p:tgtEl>
                                        <p:attrNameLst>
                                          <p:attrName>ppt_h</p:attrName>
                                        </p:attrNameLst>
                                      </p:cBhvr>
                                      <p:tavLst>
                                        <p:tav tm="0">
                                          <p:val>
                                            <p:fltVal val="0"/>
                                          </p:val>
                                        </p:tav>
                                        <p:tav tm="100000">
                                          <p:val>
                                            <p:strVal val="#ppt_h"/>
                                          </p:val>
                                        </p:tav>
                                      </p:tavLst>
                                    </p:anim>
                                    <p:anim calcmode="lin" valueType="num">
                                      <p:cBhvr>
                                        <p:cTn id="35" dur="1000" fill="hold"/>
                                        <p:tgtEl>
                                          <p:spTgt spid="23"/>
                                        </p:tgtEl>
                                        <p:attrNameLst>
                                          <p:attrName>style.rotation</p:attrName>
                                        </p:attrNameLst>
                                      </p:cBhvr>
                                      <p:tavLst>
                                        <p:tav tm="0">
                                          <p:val>
                                            <p:fltVal val="90"/>
                                          </p:val>
                                        </p:tav>
                                        <p:tav tm="100000">
                                          <p:val>
                                            <p:fltVal val="0"/>
                                          </p:val>
                                        </p:tav>
                                      </p:tavLst>
                                    </p:anim>
                                    <p:animEffect transition="in" filter="fade">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ircle(in)">
                                      <p:cBhvr>
                                        <p:cTn id="4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6" grpId="0"/>
      <p:bldP spid="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z="4300" dirty="0" smtClean="0"/>
              <a:t>I. Giới thiệu đồ án</a:t>
            </a:r>
            <a:endParaRPr lang="en-US" sz="4300" dirty="0"/>
          </a:p>
        </p:txBody>
      </p:sp>
      <p:grpSp>
        <p:nvGrpSpPr>
          <p:cNvPr id="28679" name="Group 7"/>
          <p:cNvGrpSpPr>
            <a:grpSpLocks/>
          </p:cNvGrpSpPr>
          <p:nvPr/>
        </p:nvGrpSpPr>
        <p:grpSpPr bwMode="auto">
          <a:xfrm>
            <a:off x="255835" y="1751579"/>
            <a:ext cx="7943850" cy="3413125"/>
            <a:chOff x="912" y="960"/>
            <a:chExt cx="4258" cy="700"/>
          </a:xfrm>
        </p:grpSpPr>
        <p:sp>
          <p:nvSpPr>
            <p:cNvPr id="28680" name="AutoShape 8"/>
            <p:cNvSpPr>
              <a:spLocks noChangeArrowheads="1"/>
            </p:cNvSpPr>
            <p:nvPr/>
          </p:nvSpPr>
          <p:spPr bwMode="gray">
            <a:xfrm>
              <a:off x="922" y="960"/>
              <a:ext cx="4240" cy="676"/>
            </a:xfrm>
            <a:prstGeom prst="roundRect">
              <a:avLst>
                <a:gd name="adj" fmla="val 16667"/>
              </a:avLst>
            </a:prstGeom>
            <a:solidFill>
              <a:srgbClr val="FFFFFF"/>
            </a:solidFill>
            <a:ln w="9525">
              <a:solidFill>
                <a:srgbClr val="DDDDDD"/>
              </a:solidFill>
              <a:round/>
              <a:headEnd/>
              <a:tailEnd/>
            </a:ln>
            <a:effectLst/>
          </p:spPr>
          <p:txBody>
            <a:bodyPr wrap="none" anchor="ctr"/>
            <a:lstStyle/>
            <a:p>
              <a:endParaRPr lang="en-US"/>
            </a:p>
          </p:txBody>
        </p:sp>
        <p:sp>
          <p:nvSpPr>
            <p:cNvPr id="28681" name="AutoShape 9"/>
            <p:cNvSpPr>
              <a:spLocks noChangeArrowheads="1"/>
            </p:cNvSpPr>
            <p:nvPr/>
          </p:nvSpPr>
          <p:spPr bwMode="gray">
            <a:xfrm>
              <a:off x="912" y="984"/>
              <a:ext cx="4258" cy="676"/>
            </a:xfrm>
            <a:prstGeom prst="roundRect">
              <a:avLst>
                <a:gd name="adj" fmla="val 16667"/>
              </a:avLst>
            </a:prstGeom>
            <a:solidFill>
              <a:srgbClr val="F5F5F5"/>
            </a:solidFill>
            <a:ln w="9525">
              <a:noFill/>
              <a:round/>
              <a:headEnd/>
              <a:tailEnd/>
            </a:ln>
            <a:effectLst>
              <a:outerShdw dist="80322" dir="4293903" algn="ctr" rotWithShape="0">
                <a:srgbClr val="808080">
                  <a:alpha val="50000"/>
                </a:srgbClr>
              </a:outerShdw>
            </a:effectLst>
          </p:spPr>
          <p:txBody>
            <a:bodyPr wrap="none" anchor="ctr"/>
            <a:lstStyle/>
            <a:p>
              <a:endParaRPr lang="en-US"/>
            </a:p>
          </p:txBody>
        </p:sp>
      </p:grpSp>
      <p:grpSp>
        <p:nvGrpSpPr>
          <p:cNvPr id="28682" name="Group 10"/>
          <p:cNvGrpSpPr>
            <a:grpSpLocks/>
          </p:cNvGrpSpPr>
          <p:nvPr/>
        </p:nvGrpSpPr>
        <p:grpSpPr bwMode="auto">
          <a:xfrm>
            <a:off x="1962150" y="1822450"/>
            <a:ext cx="1238250" cy="3054350"/>
            <a:chOff x="1851" y="624"/>
            <a:chExt cx="812" cy="830"/>
          </a:xfrm>
        </p:grpSpPr>
        <p:sp>
          <p:nvSpPr>
            <p:cNvPr id="28683" name="Oval 11"/>
            <p:cNvSpPr>
              <a:spLocks noChangeArrowheads="1"/>
            </p:cNvSpPr>
            <p:nvPr/>
          </p:nvSpPr>
          <p:spPr bwMode="gray">
            <a:xfrm>
              <a:off x="1851" y="652"/>
              <a:ext cx="812" cy="802"/>
            </a:xfrm>
            <a:prstGeom prst="ellipse">
              <a:avLst/>
            </a:prstGeom>
            <a:solidFill>
              <a:schemeClr val="accent1"/>
            </a:solidFill>
            <a:ln w="63500" algn="ctr">
              <a:solidFill>
                <a:srgbClr val="F8F8F8">
                  <a:alpha val="70000"/>
                </a:srgbClr>
              </a:solidFill>
              <a:round/>
              <a:headEnd/>
              <a:tailEnd/>
            </a:ln>
            <a:effectLst/>
          </p:spPr>
          <p:txBody>
            <a:bodyPr wrap="none" anchor="ctr"/>
            <a:lstStyle/>
            <a:p>
              <a:endParaRPr lang="en-US"/>
            </a:p>
          </p:txBody>
        </p:sp>
        <p:pic>
          <p:nvPicPr>
            <p:cNvPr id="28684" name="Picture 12" descr="cir_lighteffect0"/>
            <p:cNvPicPr>
              <a:picLocks noChangeAspect="1" noChangeArrowheads="1"/>
            </p:cNvPicPr>
            <p:nvPr/>
          </p:nvPicPr>
          <p:blipFill>
            <a:blip r:embed="rId2">
              <a:lum bright="18000" contrast="-12000"/>
            </a:blip>
            <a:srcRect/>
            <a:stretch>
              <a:fillRect/>
            </a:stretch>
          </p:blipFill>
          <p:spPr bwMode="gray">
            <a:xfrm>
              <a:off x="1920" y="624"/>
              <a:ext cx="670" cy="670"/>
            </a:xfrm>
            <a:prstGeom prst="rect">
              <a:avLst/>
            </a:prstGeom>
            <a:noFill/>
          </p:spPr>
        </p:pic>
      </p:grpSp>
      <p:sp>
        <p:nvSpPr>
          <p:cNvPr id="28685" name="Rectangle 13"/>
          <p:cNvSpPr>
            <a:spLocks noChangeArrowheads="1"/>
          </p:cNvSpPr>
          <p:nvPr/>
        </p:nvSpPr>
        <p:spPr bwMode="gray">
          <a:xfrm>
            <a:off x="2180341" y="2407301"/>
            <a:ext cx="715259" cy="1938992"/>
          </a:xfrm>
          <a:prstGeom prst="rect">
            <a:avLst/>
          </a:prstGeom>
          <a:noFill/>
          <a:ln w="9525" algn="ctr">
            <a:noFill/>
            <a:miter lim="800000"/>
            <a:headEnd/>
            <a:tailEnd/>
          </a:ln>
          <a:effectLst/>
        </p:spPr>
        <p:txBody>
          <a:bodyPr wrap="none">
            <a:spAutoFit/>
          </a:bodyPr>
          <a:lstStyle/>
          <a:p>
            <a:pPr algn="ctr"/>
            <a:r>
              <a:rPr lang="en-US" sz="2400" b="1" dirty="0" smtClean="0">
                <a:solidFill>
                  <a:srgbClr val="F8F8F8"/>
                </a:solidFill>
              </a:rPr>
              <a:t>Đặt</a:t>
            </a:r>
          </a:p>
          <a:p>
            <a:pPr algn="ctr"/>
            <a:endParaRPr lang="en-US" sz="2400" b="1" dirty="0" smtClean="0">
              <a:solidFill>
                <a:srgbClr val="F8F8F8"/>
              </a:solidFill>
            </a:endParaRPr>
          </a:p>
          <a:p>
            <a:pPr algn="ctr"/>
            <a:r>
              <a:rPr lang="en-US" sz="2400" b="1" dirty="0" smtClean="0">
                <a:solidFill>
                  <a:srgbClr val="F8F8F8"/>
                </a:solidFill>
              </a:rPr>
              <a:t>vấn</a:t>
            </a:r>
          </a:p>
          <a:p>
            <a:pPr algn="ctr"/>
            <a:endParaRPr lang="en-US" sz="2400" b="1" dirty="0" smtClean="0">
              <a:solidFill>
                <a:srgbClr val="F8F8F8"/>
              </a:solidFill>
            </a:endParaRPr>
          </a:p>
          <a:p>
            <a:pPr algn="ctr"/>
            <a:r>
              <a:rPr lang="en-US" sz="2400" b="1" dirty="0" smtClean="0">
                <a:solidFill>
                  <a:srgbClr val="F8F8F8"/>
                </a:solidFill>
              </a:rPr>
              <a:t>đề</a:t>
            </a:r>
            <a:endParaRPr lang="en-US" sz="2400" b="1" dirty="0">
              <a:solidFill>
                <a:srgbClr val="F8F8F8"/>
              </a:solidFill>
            </a:endParaRPr>
          </a:p>
        </p:txBody>
      </p:sp>
      <p:sp>
        <p:nvSpPr>
          <p:cNvPr id="28686" name="AutoShape 14"/>
          <p:cNvSpPr>
            <a:spLocks noChangeArrowheads="1"/>
          </p:cNvSpPr>
          <p:nvPr/>
        </p:nvSpPr>
        <p:spPr bwMode="gray">
          <a:xfrm rot="21600000">
            <a:off x="3722687" y="3236685"/>
            <a:ext cx="696913" cy="442913"/>
          </a:xfrm>
          <a:prstGeom prst="rightArrow">
            <a:avLst>
              <a:gd name="adj1" fmla="val 49380"/>
              <a:gd name="adj2" fmla="val 38871"/>
            </a:avLst>
          </a:prstGeom>
          <a:gradFill rotWithShape="1">
            <a:gsLst>
              <a:gs pos="0">
                <a:srgbClr val="C0C0C0">
                  <a:gamma/>
                  <a:shade val="46275"/>
                  <a:invGamma/>
                  <a:alpha val="0"/>
                </a:srgbClr>
              </a:gs>
              <a:gs pos="100000">
                <a:srgbClr val="C0C0C0"/>
              </a:gs>
            </a:gsLst>
            <a:lin ang="0" scaled="1"/>
          </a:gradFill>
          <a:ln w="9525" algn="ctr">
            <a:noFill/>
            <a:miter lim="800000"/>
            <a:headEnd/>
            <a:tailEnd/>
          </a:ln>
          <a:effectLst/>
        </p:spPr>
        <p:txBody>
          <a:bodyPr wrap="none" anchor="ctr"/>
          <a:lstStyle/>
          <a:p>
            <a:endParaRPr lang="en-US"/>
          </a:p>
        </p:txBody>
      </p:sp>
      <p:grpSp>
        <p:nvGrpSpPr>
          <p:cNvPr id="28687" name="Group 15"/>
          <p:cNvGrpSpPr>
            <a:grpSpLocks/>
          </p:cNvGrpSpPr>
          <p:nvPr/>
        </p:nvGrpSpPr>
        <p:grpSpPr bwMode="auto">
          <a:xfrm>
            <a:off x="5029200" y="1813903"/>
            <a:ext cx="1238250" cy="3125787"/>
            <a:chOff x="1851" y="624"/>
            <a:chExt cx="812" cy="830"/>
          </a:xfrm>
        </p:grpSpPr>
        <p:sp>
          <p:nvSpPr>
            <p:cNvPr id="28688" name="Oval 16"/>
            <p:cNvSpPr>
              <a:spLocks noChangeArrowheads="1"/>
            </p:cNvSpPr>
            <p:nvPr/>
          </p:nvSpPr>
          <p:spPr bwMode="gray">
            <a:xfrm>
              <a:off x="1851" y="652"/>
              <a:ext cx="812" cy="802"/>
            </a:xfrm>
            <a:prstGeom prst="ellipse">
              <a:avLst/>
            </a:prstGeom>
            <a:solidFill>
              <a:schemeClr val="accent2"/>
            </a:solidFill>
            <a:ln w="63500" algn="ctr">
              <a:solidFill>
                <a:srgbClr val="F8F8F8">
                  <a:alpha val="70000"/>
                </a:srgbClr>
              </a:solidFill>
              <a:round/>
              <a:headEnd/>
              <a:tailEnd/>
            </a:ln>
            <a:effectLst/>
          </p:spPr>
          <p:txBody>
            <a:bodyPr wrap="none" anchor="ctr"/>
            <a:lstStyle/>
            <a:p>
              <a:endParaRPr lang="en-US"/>
            </a:p>
          </p:txBody>
        </p:sp>
        <p:pic>
          <p:nvPicPr>
            <p:cNvPr id="28689" name="Picture 17" descr="cir_lighteffect0"/>
            <p:cNvPicPr>
              <a:picLocks noChangeAspect="1" noChangeArrowheads="1"/>
            </p:cNvPicPr>
            <p:nvPr/>
          </p:nvPicPr>
          <p:blipFill>
            <a:blip r:embed="rId2">
              <a:lum bright="18000" contrast="-12000"/>
            </a:blip>
            <a:srcRect/>
            <a:stretch>
              <a:fillRect/>
            </a:stretch>
          </p:blipFill>
          <p:spPr bwMode="gray">
            <a:xfrm>
              <a:off x="1920" y="624"/>
              <a:ext cx="670" cy="670"/>
            </a:xfrm>
            <a:prstGeom prst="rect">
              <a:avLst/>
            </a:prstGeom>
            <a:noFill/>
          </p:spPr>
        </p:pic>
      </p:grpSp>
      <p:sp>
        <p:nvSpPr>
          <p:cNvPr id="28690" name="Rectangle 18"/>
          <p:cNvSpPr>
            <a:spLocks noChangeArrowheads="1"/>
          </p:cNvSpPr>
          <p:nvPr/>
        </p:nvSpPr>
        <p:spPr bwMode="gray">
          <a:xfrm>
            <a:off x="5255454" y="2314968"/>
            <a:ext cx="816249" cy="2308324"/>
          </a:xfrm>
          <a:prstGeom prst="rect">
            <a:avLst/>
          </a:prstGeom>
          <a:noFill/>
          <a:ln w="9525" algn="ctr">
            <a:noFill/>
            <a:miter lim="800000"/>
            <a:headEnd/>
            <a:tailEnd/>
          </a:ln>
          <a:effectLst/>
        </p:spPr>
        <p:txBody>
          <a:bodyPr wrap="none">
            <a:spAutoFit/>
          </a:bodyPr>
          <a:lstStyle/>
          <a:p>
            <a:pPr algn="ctr"/>
            <a:r>
              <a:rPr lang="en-US" sz="2000" b="1" dirty="0" smtClean="0">
                <a:solidFill>
                  <a:srgbClr val="F8F8F8"/>
                </a:solidFill>
              </a:rPr>
              <a:t>Mục</a:t>
            </a:r>
          </a:p>
          <a:p>
            <a:pPr algn="ctr"/>
            <a:endParaRPr lang="en-US" sz="2000" b="1" dirty="0" smtClean="0">
              <a:solidFill>
                <a:srgbClr val="F8F8F8"/>
              </a:solidFill>
            </a:endParaRPr>
          </a:p>
          <a:p>
            <a:pPr algn="ctr"/>
            <a:r>
              <a:rPr lang="en-US" sz="2400" b="1" dirty="0" smtClean="0">
                <a:solidFill>
                  <a:srgbClr val="F8F8F8"/>
                </a:solidFill>
              </a:rPr>
              <a:t>đích</a:t>
            </a:r>
          </a:p>
          <a:p>
            <a:pPr algn="ctr"/>
            <a:r>
              <a:rPr lang="en-US" sz="2000" b="1" dirty="0" smtClean="0">
                <a:solidFill>
                  <a:srgbClr val="F8F8F8"/>
                </a:solidFill>
              </a:rPr>
              <a:t>-</a:t>
            </a:r>
          </a:p>
          <a:p>
            <a:pPr algn="ctr"/>
            <a:r>
              <a:rPr lang="en-US" sz="2000" b="1" dirty="0" smtClean="0">
                <a:solidFill>
                  <a:srgbClr val="F8F8F8"/>
                </a:solidFill>
              </a:rPr>
              <a:t>Yêu</a:t>
            </a:r>
          </a:p>
          <a:p>
            <a:pPr algn="ctr"/>
            <a:endParaRPr lang="en-US" sz="2000" b="1" dirty="0" smtClean="0">
              <a:solidFill>
                <a:srgbClr val="F8F8F8"/>
              </a:solidFill>
            </a:endParaRPr>
          </a:p>
          <a:p>
            <a:pPr algn="ctr"/>
            <a:r>
              <a:rPr lang="en-US" sz="2000" b="1" dirty="0">
                <a:solidFill>
                  <a:srgbClr val="F8F8F8"/>
                </a:solidFill>
              </a:rPr>
              <a:t>c</a:t>
            </a:r>
            <a:r>
              <a:rPr lang="en-US" sz="2000" b="1" dirty="0" smtClean="0">
                <a:solidFill>
                  <a:srgbClr val="F8F8F8"/>
                </a:solidFill>
              </a:rPr>
              <a:t>ầu</a:t>
            </a:r>
          </a:p>
        </p:txBody>
      </p:sp>
    </p:spTree>
    <p:extLst>
      <p:ext uri="{BB962C8B-B14F-4D97-AF65-F5344CB8AC3E}">
        <p14:creationId xmlns:p14="http://schemas.microsoft.com/office/powerpoint/2010/main" val="1000780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fade">
                                      <p:cBhvr>
                                        <p:cTn id="7" dur="500"/>
                                        <p:tgtEl>
                                          <p:spTgt spid="28679"/>
                                        </p:tgtEl>
                                      </p:cBhvr>
                                    </p:animEffect>
                                  </p:childTnLst>
                                </p:cTn>
                              </p:par>
                              <p:par>
                                <p:cTn id="8" presetID="10" presetClass="entr" presetSubtype="0" fill="hold" nodeType="withEffect">
                                  <p:stCondLst>
                                    <p:cond delay="0"/>
                                  </p:stCondLst>
                                  <p:childTnLst>
                                    <p:set>
                                      <p:cBhvr>
                                        <p:cTn id="9" dur="1" fill="hold">
                                          <p:stCondLst>
                                            <p:cond delay="0"/>
                                          </p:stCondLst>
                                        </p:cTn>
                                        <p:tgtEl>
                                          <p:spTgt spid="28682"/>
                                        </p:tgtEl>
                                        <p:attrNameLst>
                                          <p:attrName>style.visibility</p:attrName>
                                        </p:attrNameLst>
                                      </p:cBhvr>
                                      <p:to>
                                        <p:strVal val="visible"/>
                                      </p:to>
                                    </p:set>
                                    <p:animEffect transition="in" filter="fade">
                                      <p:cBhvr>
                                        <p:cTn id="10" dur="500"/>
                                        <p:tgtEl>
                                          <p:spTgt spid="286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685"/>
                                        </p:tgtEl>
                                        <p:attrNameLst>
                                          <p:attrName>style.visibility</p:attrName>
                                        </p:attrNameLst>
                                      </p:cBhvr>
                                      <p:to>
                                        <p:strVal val="visible"/>
                                      </p:to>
                                    </p:set>
                                    <p:animEffect transition="in" filter="fade">
                                      <p:cBhvr>
                                        <p:cTn id="13" dur="500"/>
                                        <p:tgtEl>
                                          <p:spTgt spid="2868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8686"/>
                                        </p:tgtEl>
                                        <p:attrNameLst>
                                          <p:attrName>style.visibility</p:attrName>
                                        </p:attrNameLst>
                                      </p:cBhvr>
                                      <p:to>
                                        <p:strVal val="visible"/>
                                      </p:to>
                                    </p:set>
                                    <p:animEffect transition="in" filter="wipe(down)">
                                      <p:cBhvr>
                                        <p:cTn id="18" dur="500"/>
                                        <p:tgtEl>
                                          <p:spTgt spid="2868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8687"/>
                                        </p:tgtEl>
                                        <p:attrNameLst>
                                          <p:attrName>style.visibility</p:attrName>
                                        </p:attrNameLst>
                                      </p:cBhvr>
                                      <p:to>
                                        <p:strVal val="visible"/>
                                      </p:to>
                                    </p:set>
                                    <p:animEffect transition="in" filter="fade">
                                      <p:cBhvr>
                                        <p:cTn id="23" dur="1000"/>
                                        <p:tgtEl>
                                          <p:spTgt spid="28687"/>
                                        </p:tgtEl>
                                      </p:cBhvr>
                                    </p:animEffect>
                                    <p:anim calcmode="lin" valueType="num">
                                      <p:cBhvr>
                                        <p:cTn id="24" dur="1000" fill="hold"/>
                                        <p:tgtEl>
                                          <p:spTgt spid="28687"/>
                                        </p:tgtEl>
                                        <p:attrNameLst>
                                          <p:attrName>ppt_x</p:attrName>
                                        </p:attrNameLst>
                                      </p:cBhvr>
                                      <p:tavLst>
                                        <p:tav tm="0">
                                          <p:val>
                                            <p:strVal val="#ppt_x"/>
                                          </p:val>
                                        </p:tav>
                                        <p:tav tm="100000">
                                          <p:val>
                                            <p:strVal val="#ppt_x"/>
                                          </p:val>
                                        </p:tav>
                                      </p:tavLst>
                                    </p:anim>
                                    <p:anim calcmode="lin" valueType="num">
                                      <p:cBhvr>
                                        <p:cTn id="25" dur="1000" fill="hold"/>
                                        <p:tgtEl>
                                          <p:spTgt spid="2868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8690"/>
                                        </p:tgtEl>
                                        <p:attrNameLst>
                                          <p:attrName>style.visibility</p:attrName>
                                        </p:attrNameLst>
                                      </p:cBhvr>
                                      <p:to>
                                        <p:strVal val="visible"/>
                                      </p:to>
                                    </p:set>
                                    <p:animEffect transition="in" filter="fade">
                                      <p:cBhvr>
                                        <p:cTn id="30" dur="1000"/>
                                        <p:tgtEl>
                                          <p:spTgt spid="28690"/>
                                        </p:tgtEl>
                                      </p:cBhvr>
                                    </p:animEffect>
                                    <p:anim calcmode="lin" valueType="num">
                                      <p:cBhvr>
                                        <p:cTn id="31" dur="1000" fill="hold"/>
                                        <p:tgtEl>
                                          <p:spTgt spid="28690"/>
                                        </p:tgtEl>
                                        <p:attrNameLst>
                                          <p:attrName>ppt_x</p:attrName>
                                        </p:attrNameLst>
                                      </p:cBhvr>
                                      <p:tavLst>
                                        <p:tav tm="0">
                                          <p:val>
                                            <p:strVal val="#ppt_x"/>
                                          </p:val>
                                        </p:tav>
                                        <p:tav tm="100000">
                                          <p:val>
                                            <p:strVal val="#ppt_x"/>
                                          </p:val>
                                        </p:tav>
                                      </p:tavLst>
                                    </p:anim>
                                    <p:anim calcmode="lin" valueType="num">
                                      <p:cBhvr>
                                        <p:cTn id="32" dur="1000" fill="hold"/>
                                        <p:tgtEl>
                                          <p:spTgt spid="28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5" grpId="0"/>
      <p:bldP spid="28686" grpId="0" animBg="1"/>
      <p:bldP spid="286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dirty="0" smtClean="0"/>
              <a:t>I.1 Đặt vấn đề</a:t>
            </a:r>
            <a:endParaRPr lang="en-US" sz="4300" dirty="0"/>
          </a:p>
        </p:txBody>
      </p:sp>
      <p:pic>
        <p:nvPicPr>
          <p:cNvPr id="5" name="Picture 20" descr="bullet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1"/>
          <p:cNvSpPr txBox="1">
            <a:spLocks noChangeArrowheads="1"/>
          </p:cNvSpPr>
          <p:nvPr/>
        </p:nvSpPr>
        <p:spPr bwMode="auto">
          <a:xfrm>
            <a:off x="838200" y="1417579"/>
            <a:ext cx="7467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mtClean="0">
                <a:solidFill>
                  <a:srgbClr val="0000FF"/>
                </a:solidFill>
              </a:rPr>
              <a:t>Thuật ngữ Multi-Level Marketing(MLM) được dịch ra với nhiều thuật ngữ khác nhau như</a:t>
            </a:r>
            <a:r>
              <a:rPr lang="vi-VN" altLang="en-US" smtClean="0">
                <a:solidFill>
                  <a:srgbClr val="0000FF"/>
                </a:solidFill>
              </a:rPr>
              <a:t>: </a:t>
            </a:r>
            <a:r>
              <a:rPr lang="vi-VN" altLang="en-US" dirty="0">
                <a:solidFill>
                  <a:srgbClr val="0000FF"/>
                </a:solidFill>
              </a:rPr>
              <a:t>kinh doanh đa cấp, kinh doanh theo mạng, bán hàng đa cấp, marketing đa tầng</a:t>
            </a:r>
            <a:r>
              <a:rPr lang="vi-VN" altLang="en-US" dirty="0" smtClean="0">
                <a:solidFill>
                  <a:srgbClr val="0000FF"/>
                </a:solidFill>
              </a:rPr>
              <a:t>…</a:t>
            </a:r>
            <a:endParaRPr lang="en-US" altLang="en-US" sz="2400" dirty="0">
              <a:solidFill>
                <a:srgbClr val="0000FF"/>
              </a:solidFill>
            </a:endParaRPr>
          </a:p>
        </p:txBody>
      </p:sp>
      <p:pic>
        <p:nvPicPr>
          <p:cNvPr id="7" name="Picture 22" descr="bullet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81" y="26670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23"/>
          <p:cNvSpPr txBox="1">
            <a:spLocks noChangeArrowheads="1"/>
          </p:cNvSpPr>
          <p:nvPr/>
        </p:nvSpPr>
        <p:spPr bwMode="auto">
          <a:xfrm>
            <a:off x="834081" y="2561272"/>
            <a:ext cx="7467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mtClean="0">
                <a:solidFill>
                  <a:srgbClr val="0000FF"/>
                </a:solidFill>
              </a:rPr>
              <a:t>Đã có nhiều ứng dụng ra đời nhằm hỗ trợ mô hình kinh doanh này, nhưng hầu hết chưa có các chức năng hỗ trợ nhà phân phối quản lý quản lý tuyến dưới, hỗ trợ quản lý khách hàng… đặc biệt hiện nay các nhà phân phối phải thường xuyên v</a:t>
            </a:r>
            <a:r>
              <a:rPr lang="en-US" smtClean="0">
                <a:solidFill>
                  <a:srgbClr val="0000FF"/>
                </a:solidFill>
              </a:rPr>
              <a:t>ẽ và cập nhật cây </a:t>
            </a:r>
            <a:r>
              <a:rPr lang="en-US">
                <a:solidFill>
                  <a:srgbClr val="0000FF"/>
                </a:solidFill>
              </a:rPr>
              <a:t>sơ đồ phân phối </a:t>
            </a:r>
            <a:r>
              <a:rPr lang="en-US" smtClean="0">
                <a:solidFill>
                  <a:srgbClr val="0000FF"/>
                </a:solidFill>
              </a:rPr>
              <a:t>một cách thủ công…</a:t>
            </a:r>
            <a:endParaRPr lang="en-US" altLang="en-US" dirty="0" smtClean="0">
              <a:solidFill>
                <a:srgbClr val="0000FF"/>
              </a:solidFill>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45" y="4527482"/>
            <a:ext cx="798836" cy="4970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9"/>
          <p:cNvSpPr txBox="1">
            <a:spLocks noChangeArrowheads="1"/>
          </p:cNvSpPr>
          <p:nvPr/>
        </p:nvSpPr>
        <p:spPr bwMode="auto">
          <a:xfrm>
            <a:off x="736272" y="4389437"/>
            <a:ext cx="7467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000">
                <a:solidFill>
                  <a:srgbClr val="0000FF"/>
                </a:solidFill>
              </a:rPr>
              <a:t>Đ</a:t>
            </a:r>
            <a:r>
              <a:rPr lang="vi-VN" altLang="en-US" sz="2000" smtClean="0">
                <a:solidFill>
                  <a:srgbClr val="0000FF"/>
                </a:solidFill>
              </a:rPr>
              <a:t>ề </a:t>
            </a:r>
            <a:r>
              <a:rPr lang="vi-VN" altLang="en-US" sz="2000" dirty="0">
                <a:solidFill>
                  <a:srgbClr val="0000FF"/>
                </a:solidFill>
              </a:rPr>
              <a:t>tài </a:t>
            </a:r>
            <a:r>
              <a:rPr lang="vi-VN" altLang="en-US" sz="2000" dirty="0" smtClean="0">
                <a:solidFill>
                  <a:srgbClr val="0000FF"/>
                </a:solidFill>
              </a:rPr>
              <a:t>“</a:t>
            </a:r>
            <a:r>
              <a:rPr lang="en-US" altLang="en-US" sz="2000" dirty="0" smtClean="0">
                <a:solidFill>
                  <a:srgbClr val="0000FF"/>
                </a:solidFill>
              </a:rPr>
              <a:t>X</a:t>
            </a:r>
            <a:r>
              <a:rPr lang="vi-VN" altLang="en-US" sz="2000" dirty="0" smtClean="0">
                <a:solidFill>
                  <a:srgbClr val="0000FF"/>
                </a:solidFill>
              </a:rPr>
              <a:t>ây </a:t>
            </a:r>
            <a:r>
              <a:rPr lang="vi-VN" altLang="en-US" sz="2000" dirty="0">
                <a:solidFill>
                  <a:srgbClr val="0000FF"/>
                </a:solidFill>
              </a:rPr>
              <a:t>dựng </a:t>
            </a:r>
            <a:r>
              <a:rPr lang="en-US" altLang="en-US" sz="2000" dirty="0" smtClean="0">
                <a:solidFill>
                  <a:srgbClr val="0000FF"/>
                </a:solidFill>
              </a:rPr>
              <a:t>website </a:t>
            </a:r>
            <a:r>
              <a:rPr lang="vi-VN" altLang="en-US" sz="2000" dirty="0" smtClean="0">
                <a:solidFill>
                  <a:srgbClr val="0000FF"/>
                </a:solidFill>
              </a:rPr>
              <a:t>quản </a:t>
            </a:r>
            <a:r>
              <a:rPr lang="vi-VN" altLang="en-US" sz="2000" dirty="0">
                <a:solidFill>
                  <a:srgbClr val="0000FF"/>
                </a:solidFill>
              </a:rPr>
              <a:t>lý </a:t>
            </a:r>
            <a:r>
              <a:rPr lang="en-US" altLang="en-US" sz="2000" dirty="0" smtClean="0">
                <a:solidFill>
                  <a:srgbClr val="0000FF"/>
                </a:solidFill>
              </a:rPr>
              <a:t>hệ thống nhà phân phối </a:t>
            </a:r>
            <a:r>
              <a:rPr lang="vi-VN" altLang="en-US" sz="2000" dirty="0" smtClean="0">
                <a:solidFill>
                  <a:srgbClr val="0000FF"/>
                </a:solidFill>
              </a:rPr>
              <a:t>kinh </a:t>
            </a:r>
            <a:r>
              <a:rPr lang="vi-VN" altLang="en-US" sz="2000" dirty="0">
                <a:solidFill>
                  <a:srgbClr val="0000FF"/>
                </a:solidFill>
              </a:rPr>
              <a:t>doanh theo </a:t>
            </a:r>
            <a:r>
              <a:rPr lang="vi-VN" altLang="en-US" sz="2000" dirty="0" smtClean="0">
                <a:solidFill>
                  <a:srgbClr val="0000FF"/>
                </a:solidFill>
              </a:rPr>
              <a:t>mạng</a:t>
            </a:r>
            <a:r>
              <a:rPr lang="en-US" altLang="en-US" sz="2000" dirty="0" smtClean="0">
                <a:solidFill>
                  <a:srgbClr val="0000FF"/>
                </a:solidFill>
              </a:rPr>
              <a:t> </a:t>
            </a:r>
            <a:r>
              <a:rPr lang="vi-VN" altLang="en-US" sz="2000" dirty="0" smtClean="0">
                <a:solidFill>
                  <a:srgbClr val="0000FF"/>
                </a:solidFill>
              </a:rPr>
              <a:t>(</a:t>
            </a:r>
            <a:r>
              <a:rPr lang="vi-VN" altLang="en-US" sz="2000" dirty="0">
                <a:solidFill>
                  <a:srgbClr val="0000FF"/>
                </a:solidFill>
              </a:rPr>
              <a:t>MLM</a:t>
            </a:r>
            <a:r>
              <a:rPr lang="vi-VN" altLang="en-US" sz="2000">
                <a:solidFill>
                  <a:srgbClr val="0000FF"/>
                </a:solidFill>
              </a:rPr>
              <a:t>)” </a:t>
            </a:r>
            <a:r>
              <a:rPr lang="en-US" altLang="en-US" sz="2000" smtClean="0">
                <a:solidFill>
                  <a:srgbClr val="0000FF"/>
                </a:solidFill>
              </a:rPr>
              <a:t>với mong muốn hỗ trợ các nhà phân phối quản lý công việc kinh doanh của mình.</a:t>
            </a:r>
            <a:endParaRPr lang="en-US" altLang="en-US" sz="2000" dirty="0">
              <a:solidFill>
                <a:srgbClr val="0000FF"/>
              </a:solidFill>
            </a:endParaRPr>
          </a:p>
        </p:txBody>
      </p:sp>
      <p:pic>
        <p:nvPicPr>
          <p:cNvPr id="9" name="Picture 8"/>
          <p:cNvPicPr>
            <a:picLocks noChangeAspect="1"/>
          </p:cNvPicPr>
          <p:nvPr/>
        </p:nvPicPr>
        <p:blipFill>
          <a:blip r:embed="rId5"/>
          <a:stretch>
            <a:fillRect/>
          </a:stretch>
        </p:blipFill>
        <p:spPr>
          <a:xfrm>
            <a:off x="1012803" y="2433242"/>
            <a:ext cx="6759598" cy="393558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7523" y="2433242"/>
            <a:ext cx="6250157" cy="4023539"/>
          </a:xfrm>
          <a:prstGeom prst="rect">
            <a:avLst/>
          </a:prstGeom>
        </p:spPr>
      </p:pic>
    </p:spTree>
    <p:extLst>
      <p:ext uri="{BB962C8B-B14F-4D97-AF65-F5344CB8AC3E}">
        <p14:creationId xmlns:p14="http://schemas.microsoft.com/office/powerpoint/2010/main" val="38111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6" presetClass="exit" presetSubtype="21" fill="hold" nodeType="clickEffect">
                                  <p:stCondLst>
                                    <p:cond delay="0"/>
                                  </p:stCondLst>
                                  <p:childTnLst>
                                    <p:animEffect transition="out" filter="barn(inVertic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80">
                                          <p:stCondLst>
                                            <p:cond delay="0"/>
                                          </p:stCondLst>
                                        </p:cTn>
                                        <p:tgtEl>
                                          <p:spTgt spid="12"/>
                                        </p:tgtEl>
                                      </p:cBhvr>
                                    </p:animEffect>
                                    <p:anim calcmode="lin" valueType="num">
                                      <p:cBhvr>
                                        <p:cTn id="3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2" dur="26">
                                          <p:stCondLst>
                                            <p:cond delay="650"/>
                                          </p:stCondLst>
                                        </p:cTn>
                                        <p:tgtEl>
                                          <p:spTgt spid="12"/>
                                        </p:tgtEl>
                                      </p:cBhvr>
                                      <p:to x="100000" y="60000"/>
                                    </p:animScale>
                                    <p:animScale>
                                      <p:cBhvr>
                                        <p:cTn id="43" dur="166" decel="50000">
                                          <p:stCondLst>
                                            <p:cond delay="676"/>
                                          </p:stCondLst>
                                        </p:cTn>
                                        <p:tgtEl>
                                          <p:spTgt spid="12"/>
                                        </p:tgtEl>
                                      </p:cBhvr>
                                      <p:to x="100000" y="100000"/>
                                    </p:animScale>
                                    <p:animScale>
                                      <p:cBhvr>
                                        <p:cTn id="44" dur="26">
                                          <p:stCondLst>
                                            <p:cond delay="1312"/>
                                          </p:stCondLst>
                                        </p:cTn>
                                        <p:tgtEl>
                                          <p:spTgt spid="12"/>
                                        </p:tgtEl>
                                      </p:cBhvr>
                                      <p:to x="100000" y="80000"/>
                                    </p:animScale>
                                    <p:animScale>
                                      <p:cBhvr>
                                        <p:cTn id="45" dur="166" decel="50000">
                                          <p:stCondLst>
                                            <p:cond delay="1338"/>
                                          </p:stCondLst>
                                        </p:cTn>
                                        <p:tgtEl>
                                          <p:spTgt spid="12"/>
                                        </p:tgtEl>
                                      </p:cBhvr>
                                      <p:to x="100000" y="100000"/>
                                    </p:animScale>
                                    <p:animScale>
                                      <p:cBhvr>
                                        <p:cTn id="46" dur="26">
                                          <p:stCondLst>
                                            <p:cond delay="1642"/>
                                          </p:stCondLst>
                                        </p:cTn>
                                        <p:tgtEl>
                                          <p:spTgt spid="12"/>
                                        </p:tgtEl>
                                      </p:cBhvr>
                                      <p:to x="100000" y="90000"/>
                                    </p:animScale>
                                    <p:animScale>
                                      <p:cBhvr>
                                        <p:cTn id="47" dur="166" decel="50000">
                                          <p:stCondLst>
                                            <p:cond delay="1668"/>
                                          </p:stCondLst>
                                        </p:cTn>
                                        <p:tgtEl>
                                          <p:spTgt spid="12"/>
                                        </p:tgtEl>
                                      </p:cBhvr>
                                      <p:to x="100000" y="100000"/>
                                    </p:animScale>
                                    <p:animScale>
                                      <p:cBhvr>
                                        <p:cTn id="48" dur="26">
                                          <p:stCondLst>
                                            <p:cond delay="1808"/>
                                          </p:stCondLst>
                                        </p:cTn>
                                        <p:tgtEl>
                                          <p:spTgt spid="12"/>
                                        </p:tgtEl>
                                      </p:cBhvr>
                                      <p:to x="100000" y="95000"/>
                                    </p:animScale>
                                    <p:animScale>
                                      <p:cBhvr>
                                        <p:cTn id="49" dur="166" decel="50000">
                                          <p:stCondLst>
                                            <p:cond delay="1834"/>
                                          </p:stCondLst>
                                        </p:cTn>
                                        <p:tgtEl>
                                          <p:spTgt spid="12"/>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500"/>
                            </p:stCondLst>
                            <p:childTnLst>
                              <p:par>
                                <p:cTn id="67" presetID="6" presetClass="entr" presetSubtype="16"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circle(in)">
                                      <p:cBhvr>
                                        <p:cTn id="6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184790"/>
            <a:ext cx="8229600" cy="837656"/>
          </a:xfrm>
        </p:spPr>
        <p:txBody>
          <a:bodyPr/>
          <a:lstStyle/>
          <a:p>
            <a:r>
              <a:rPr lang="en-US" sz="4300" dirty="0" smtClean="0"/>
              <a:t>I.2 Mục đích – yêu cầu</a:t>
            </a:r>
            <a:endParaRPr lang="en-US" sz="4300" dirty="0"/>
          </a:p>
        </p:txBody>
      </p:sp>
      <p:pic>
        <p:nvPicPr>
          <p:cNvPr id="3" name="Picture 2"/>
          <p:cNvPicPr>
            <a:picLocks noChangeAspect="1"/>
          </p:cNvPicPr>
          <p:nvPr/>
        </p:nvPicPr>
        <p:blipFill>
          <a:blip r:embed="rId2"/>
          <a:stretch>
            <a:fillRect/>
          </a:stretch>
        </p:blipFill>
        <p:spPr>
          <a:xfrm>
            <a:off x="2209800" y="990601"/>
            <a:ext cx="4572000" cy="5867400"/>
          </a:xfrm>
          <a:prstGeom prst="rect">
            <a:avLst/>
          </a:prstGeom>
        </p:spPr>
      </p:pic>
      <p:sp>
        <p:nvSpPr>
          <p:cNvPr id="4" name="TextBox 3"/>
          <p:cNvSpPr txBox="1"/>
          <p:nvPr/>
        </p:nvSpPr>
        <p:spPr>
          <a:xfrm>
            <a:off x="100012" y="1912812"/>
            <a:ext cx="6731330"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Thêm</a:t>
            </a:r>
            <a:r>
              <a:rPr lang="en-US">
                <a:solidFill>
                  <a:srgbClr val="0000FF"/>
                </a:solidFill>
              </a:rPr>
              <a:t>, xóa, sửa thông tin nhà phân phối, ghép nhà phân phối</a:t>
            </a:r>
            <a:endParaRPr lang="en-US" dirty="0">
              <a:solidFill>
                <a:srgbClr val="0000FF"/>
              </a:solidFill>
            </a:endParaRPr>
          </a:p>
        </p:txBody>
      </p:sp>
      <p:sp>
        <p:nvSpPr>
          <p:cNvPr id="6" name="TextBox 5"/>
          <p:cNvSpPr txBox="1"/>
          <p:nvPr/>
        </p:nvSpPr>
        <p:spPr>
          <a:xfrm>
            <a:off x="100012" y="2362200"/>
            <a:ext cx="6128601" cy="369332"/>
          </a:xfrm>
          <a:prstGeom prst="rect">
            <a:avLst/>
          </a:prstGeom>
          <a:noFill/>
        </p:spPr>
        <p:txBody>
          <a:bodyPr wrap="none" rtlCol="0">
            <a:spAutoFit/>
          </a:bodyPr>
          <a:lstStyle/>
          <a:p>
            <a:pPr marL="285750" indent="-285750">
              <a:buFont typeface="Wingdings" panose="05000000000000000000" pitchFamily="2" charset="2"/>
              <a:buChar char="v"/>
            </a:pPr>
            <a:r>
              <a:rPr lang="en-US">
                <a:solidFill>
                  <a:srgbClr val="0000FF"/>
                </a:solidFill>
              </a:rPr>
              <a:t>Quản lý tình hình sử dụng sản phẩm của nhà phân </a:t>
            </a:r>
            <a:r>
              <a:rPr lang="en-US" smtClean="0">
                <a:solidFill>
                  <a:srgbClr val="0000FF"/>
                </a:solidFill>
              </a:rPr>
              <a:t>phối</a:t>
            </a:r>
            <a:endParaRPr lang="en-US" dirty="0">
              <a:solidFill>
                <a:srgbClr val="0000FF"/>
              </a:solidFill>
            </a:endParaRPr>
          </a:p>
        </p:txBody>
      </p:sp>
      <p:sp>
        <p:nvSpPr>
          <p:cNvPr id="7" name="TextBox 6"/>
          <p:cNvSpPr txBox="1"/>
          <p:nvPr/>
        </p:nvSpPr>
        <p:spPr>
          <a:xfrm>
            <a:off x="111273" y="3200400"/>
            <a:ext cx="4602542" cy="369332"/>
          </a:xfrm>
          <a:prstGeom prst="rect">
            <a:avLst/>
          </a:prstGeom>
          <a:noFill/>
        </p:spPr>
        <p:txBody>
          <a:bodyPr wrap="none" rtlCol="0">
            <a:spAutoFit/>
          </a:bodyPr>
          <a:lstStyle/>
          <a:p>
            <a:pPr marL="285750" indent="-285750">
              <a:buFont typeface="Wingdings" panose="05000000000000000000" pitchFamily="2" charset="2"/>
              <a:buChar char="v"/>
            </a:pPr>
            <a:r>
              <a:rPr lang="en-US">
                <a:solidFill>
                  <a:srgbClr val="0000FF"/>
                </a:solidFill>
              </a:rPr>
              <a:t>Tìm kiếm nhà phân phối theo mã số, tên</a:t>
            </a:r>
            <a:endParaRPr lang="en-US" dirty="0">
              <a:solidFill>
                <a:srgbClr val="0000FF"/>
              </a:solidFill>
            </a:endParaRPr>
          </a:p>
        </p:txBody>
      </p:sp>
      <p:sp>
        <p:nvSpPr>
          <p:cNvPr id="8" name="TextBox 7"/>
          <p:cNvSpPr txBox="1"/>
          <p:nvPr/>
        </p:nvSpPr>
        <p:spPr>
          <a:xfrm>
            <a:off x="100012" y="2806800"/>
            <a:ext cx="4961615"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Gợi </a:t>
            </a:r>
            <a:r>
              <a:rPr lang="en-US">
                <a:solidFill>
                  <a:srgbClr val="0000FF"/>
                </a:solidFill>
              </a:rPr>
              <a:t>ý sử dụng sản phẩm cho nhà phân phối</a:t>
            </a:r>
            <a:endParaRPr lang="en-US" dirty="0">
              <a:solidFill>
                <a:srgbClr val="0000FF"/>
              </a:solidFill>
            </a:endParaRPr>
          </a:p>
        </p:txBody>
      </p:sp>
      <p:sp>
        <p:nvSpPr>
          <p:cNvPr id="9" name="TextBox 8"/>
          <p:cNvSpPr txBox="1"/>
          <p:nvPr/>
        </p:nvSpPr>
        <p:spPr>
          <a:xfrm>
            <a:off x="109381" y="3593068"/>
            <a:ext cx="8581195"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Tự </a:t>
            </a:r>
            <a:r>
              <a:rPr lang="en-US">
                <a:solidFill>
                  <a:srgbClr val="0000FF"/>
                </a:solidFill>
              </a:rPr>
              <a:t>động cảnh báo các nhà phân phối thuộc nhà phân phối nào đó sắp hết hạn</a:t>
            </a:r>
            <a:endParaRPr lang="en-US" dirty="0">
              <a:solidFill>
                <a:srgbClr val="0000FF"/>
              </a:solidFill>
            </a:endParaRPr>
          </a:p>
        </p:txBody>
      </p:sp>
      <p:sp>
        <p:nvSpPr>
          <p:cNvPr id="10" name="TextBox 9"/>
          <p:cNvSpPr txBox="1"/>
          <p:nvPr/>
        </p:nvSpPr>
        <p:spPr>
          <a:xfrm>
            <a:off x="94325" y="4038600"/>
            <a:ext cx="8635697" cy="923330"/>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Thố</a:t>
            </a:r>
            <a:r>
              <a:rPr lang="vi-VN">
                <a:solidFill>
                  <a:srgbClr val="0000FF"/>
                </a:solidFill>
              </a:rPr>
              <a:t>ng kê nhà phân phối theo tiêu chuẩn: nhà phân phối mới trong thời gian </a:t>
            </a:r>
            <a:r>
              <a:rPr lang="vi-VN" smtClean="0">
                <a:solidFill>
                  <a:srgbClr val="0000FF"/>
                </a:solidFill>
              </a:rPr>
              <a:t>cho</a:t>
            </a:r>
            <a:endParaRPr lang="en-US" smtClean="0">
              <a:solidFill>
                <a:srgbClr val="0000FF"/>
              </a:solidFill>
            </a:endParaRPr>
          </a:p>
          <a:p>
            <a:r>
              <a:rPr lang="vi-VN" smtClean="0">
                <a:solidFill>
                  <a:srgbClr val="0000FF"/>
                </a:solidFill>
              </a:rPr>
              <a:t>trước</a:t>
            </a:r>
            <a:r>
              <a:rPr lang="vi-VN">
                <a:solidFill>
                  <a:srgbClr val="0000FF"/>
                </a:solidFill>
              </a:rPr>
              <a:t>, nhà phân phối đạt thành tích mới trong thời gian cho trước, nhà phân phối </a:t>
            </a:r>
            <a:endParaRPr lang="en-US">
              <a:solidFill>
                <a:srgbClr val="0000FF"/>
              </a:solidFill>
            </a:endParaRPr>
          </a:p>
          <a:p>
            <a:r>
              <a:rPr lang="vi-VN" smtClean="0">
                <a:solidFill>
                  <a:srgbClr val="0000FF"/>
                </a:solidFill>
              </a:rPr>
              <a:t>sắp </a:t>
            </a:r>
            <a:r>
              <a:rPr lang="vi-VN">
                <a:solidFill>
                  <a:srgbClr val="0000FF"/>
                </a:solidFill>
              </a:rPr>
              <a:t>hết hạn trong vòng 7 ngày trước khi hết hạn</a:t>
            </a:r>
            <a:endParaRPr lang="en-US" dirty="0">
              <a:solidFill>
                <a:srgbClr val="0000FF"/>
              </a:solidFill>
            </a:endParaRPr>
          </a:p>
        </p:txBody>
      </p:sp>
      <p:sp>
        <p:nvSpPr>
          <p:cNvPr id="11" name="TextBox 10"/>
          <p:cNvSpPr txBox="1"/>
          <p:nvPr/>
        </p:nvSpPr>
        <p:spPr>
          <a:xfrm>
            <a:off x="102680" y="5029200"/>
            <a:ext cx="6346609"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Mô phỏng </a:t>
            </a:r>
            <a:r>
              <a:rPr lang="en-US">
                <a:solidFill>
                  <a:srgbClr val="0000FF"/>
                </a:solidFill>
              </a:rPr>
              <a:t>hệ thống nhà phân phối bằng nhánh phân </a:t>
            </a:r>
            <a:r>
              <a:rPr lang="en-US" smtClean="0">
                <a:solidFill>
                  <a:srgbClr val="0000FF"/>
                </a:solidFill>
              </a:rPr>
              <a:t>phối</a:t>
            </a:r>
          </a:p>
        </p:txBody>
      </p:sp>
      <p:sp>
        <p:nvSpPr>
          <p:cNvPr id="12" name="TextBox 11"/>
          <p:cNvSpPr txBox="1"/>
          <p:nvPr/>
        </p:nvSpPr>
        <p:spPr>
          <a:xfrm>
            <a:off x="76200" y="1447800"/>
            <a:ext cx="8363187"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Tìm </a:t>
            </a:r>
            <a:r>
              <a:rPr lang="en-US">
                <a:solidFill>
                  <a:srgbClr val="0000FF"/>
                </a:solidFill>
              </a:rPr>
              <a:t>hiểu mô hình kinh doanh theo mạng và quản lý hệ thống nhà phân </a:t>
            </a:r>
            <a:r>
              <a:rPr lang="en-US" smtClean="0">
                <a:solidFill>
                  <a:srgbClr val="0000FF"/>
                </a:solidFill>
              </a:rPr>
              <a:t>phối</a:t>
            </a:r>
            <a:endParaRPr lang="en-US" dirty="0">
              <a:solidFill>
                <a:srgbClr val="0000FF"/>
              </a:solidFill>
            </a:endParaRPr>
          </a:p>
        </p:txBody>
      </p:sp>
      <p:sp>
        <p:nvSpPr>
          <p:cNvPr id="13" name="TextBox 12"/>
          <p:cNvSpPr txBox="1"/>
          <p:nvPr/>
        </p:nvSpPr>
        <p:spPr>
          <a:xfrm>
            <a:off x="76200" y="6096000"/>
            <a:ext cx="6401111" cy="369332"/>
          </a:xfrm>
          <a:prstGeom prst="rect">
            <a:avLst/>
          </a:prstGeom>
          <a:noFill/>
        </p:spPr>
        <p:txBody>
          <a:bodyPr wrap="none" rtlCol="0">
            <a:spAutoFit/>
          </a:bodyPr>
          <a:lstStyle/>
          <a:p>
            <a:pPr marL="285750" indent="-285750">
              <a:buFont typeface="Wingdings" panose="05000000000000000000" pitchFamily="2" charset="2"/>
              <a:buChar char="v"/>
            </a:pPr>
            <a:r>
              <a:rPr lang="en-US" smtClean="0">
                <a:solidFill>
                  <a:srgbClr val="0000FF"/>
                </a:solidFill>
              </a:rPr>
              <a:t>Bản </a:t>
            </a:r>
            <a:r>
              <a:rPr lang="en-US">
                <a:solidFill>
                  <a:srgbClr val="0000FF"/>
                </a:solidFill>
              </a:rPr>
              <a:t>đồ online địa chỉ nhà phân phối, trung tâm phân phối</a:t>
            </a:r>
            <a:endParaRPr lang="en-US" dirty="0">
              <a:solidFill>
                <a:srgbClr val="0000FF"/>
              </a:solidFill>
            </a:endParaRPr>
          </a:p>
        </p:txBody>
      </p:sp>
      <p:sp>
        <p:nvSpPr>
          <p:cNvPr id="14" name="TextBox 13"/>
          <p:cNvSpPr txBox="1"/>
          <p:nvPr/>
        </p:nvSpPr>
        <p:spPr>
          <a:xfrm>
            <a:off x="125355" y="5410200"/>
            <a:ext cx="8180445" cy="646331"/>
          </a:xfrm>
          <a:prstGeom prst="rect">
            <a:avLst/>
          </a:prstGeom>
          <a:noFill/>
        </p:spPr>
        <p:txBody>
          <a:bodyPr wrap="none" rtlCol="0">
            <a:spAutoFit/>
          </a:bodyPr>
          <a:lstStyle/>
          <a:p>
            <a:pPr marL="285750" indent="-285750">
              <a:buFont typeface="Wingdings" panose="05000000000000000000" pitchFamily="2" charset="2"/>
              <a:buChar char="v"/>
            </a:pPr>
            <a:r>
              <a:rPr lang="en-US">
                <a:solidFill>
                  <a:srgbClr val="0000FF"/>
                </a:solidFill>
              </a:rPr>
              <a:t>Ràng buộc mỗi nhà phân phối có tài khoản riêng và chỉ có quyền cập nhật, </a:t>
            </a:r>
          </a:p>
          <a:p>
            <a:r>
              <a:rPr lang="en-US">
                <a:solidFill>
                  <a:srgbClr val="0000FF"/>
                </a:solidFill>
              </a:rPr>
              <a:t>xem từ mức của họ trở xuống</a:t>
            </a:r>
            <a:endParaRPr lang="en-US" dirty="0">
              <a:solidFill>
                <a:srgbClr val="0000FF"/>
              </a:solidFill>
            </a:endParaRPr>
          </a:p>
        </p:txBody>
      </p:sp>
    </p:spTree>
    <p:extLst>
      <p:ext uri="{BB962C8B-B14F-4D97-AF65-F5344CB8AC3E}">
        <p14:creationId xmlns:p14="http://schemas.microsoft.com/office/powerpoint/2010/main" val="20372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nodeType="clickEffect">
                                  <p:stCondLst>
                                    <p:cond delay="0"/>
                                  </p:stCondLst>
                                  <p:childTnLst>
                                    <p:animEffect transition="out" filter="circle(out)">
                                      <p:cBhvr>
                                        <p:cTn id="11" dur="2000"/>
                                        <p:tgtEl>
                                          <p:spTgt spid="3"/>
                                        </p:tgtEl>
                                      </p:cBhvr>
                                    </p:animEffect>
                                    <p:set>
                                      <p:cBhvr>
                                        <p:cTn id="12" dur="1" fill="hold">
                                          <p:stCondLst>
                                            <p:cond delay="19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300" smtClean="0"/>
              <a:t>II. </a:t>
            </a:r>
            <a:r>
              <a:rPr lang="en-US" sz="4300" dirty="0" smtClean="0"/>
              <a:t>Phân tích </a:t>
            </a:r>
            <a:r>
              <a:rPr lang="en-US" sz="4300" dirty="0"/>
              <a:t>thiết </a:t>
            </a:r>
            <a:r>
              <a:rPr lang="en-US" sz="4300" dirty="0" smtClean="0"/>
              <a:t>kế</a:t>
            </a:r>
            <a:endParaRPr lang="en-US" sz="4300" dirty="0"/>
          </a:p>
        </p:txBody>
      </p:sp>
      <p:sp>
        <p:nvSpPr>
          <p:cNvPr id="4" name="Text Box 6"/>
          <p:cNvSpPr txBox="1">
            <a:spLocks noChangeArrowheads="1"/>
          </p:cNvSpPr>
          <p:nvPr/>
        </p:nvSpPr>
        <p:spPr bwMode="auto">
          <a:xfrm>
            <a:off x="1157288" y="1676698"/>
            <a:ext cx="3055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Khảo sát hiện trạng</a:t>
            </a:r>
            <a:endParaRPr lang="en-US" altLang="en-US" sz="2400" b="1" i="1" dirty="0">
              <a:solidFill>
                <a:srgbClr val="0000FF"/>
              </a:solidFill>
              <a:latin typeface="Arial" panose="020B0604020202020204" pitchFamily="34" charset="0"/>
            </a:endParaRPr>
          </a:p>
        </p:txBody>
      </p:sp>
      <p:sp>
        <p:nvSpPr>
          <p:cNvPr id="5" name="Text Box 7"/>
          <p:cNvSpPr txBox="1">
            <a:spLocks noChangeArrowheads="1"/>
          </p:cNvSpPr>
          <p:nvPr/>
        </p:nvSpPr>
        <p:spPr bwMode="auto">
          <a:xfrm>
            <a:off x="1157288" y="2346623"/>
            <a:ext cx="40895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Mô hình quan niệm dữ liệu</a:t>
            </a:r>
            <a:endParaRPr lang="en-US" altLang="en-US" sz="2400" b="1" i="1" dirty="0">
              <a:solidFill>
                <a:srgbClr val="0000FF"/>
              </a:solidFill>
              <a:latin typeface="Arial" panose="020B0604020202020204" pitchFamily="34" charset="0"/>
            </a:endParaRPr>
          </a:p>
        </p:txBody>
      </p:sp>
      <p:sp>
        <p:nvSpPr>
          <p:cNvPr id="6" name="Text Box 9"/>
          <p:cNvSpPr txBox="1">
            <a:spLocks noChangeArrowheads="1"/>
          </p:cNvSpPr>
          <p:nvPr/>
        </p:nvSpPr>
        <p:spPr bwMode="auto">
          <a:xfrm>
            <a:off x="1152525" y="3043535"/>
            <a:ext cx="3530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dirty="0" smtClean="0">
                <a:solidFill>
                  <a:srgbClr val="0000FF"/>
                </a:solidFill>
                <a:latin typeface="Arial" panose="020B0604020202020204" pitchFamily="34" charset="0"/>
              </a:rPr>
              <a:t>Hệ thống chương trình</a:t>
            </a:r>
            <a:endParaRPr lang="en-US" altLang="en-US" sz="2400" b="1" i="1" dirty="0">
              <a:solidFill>
                <a:srgbClr val="0000FF"/>
              </a:solidFill>
              <a:latin typeface="Arial" panose="020B0604020202020204" pitchFamily="34" charset="0"/>
            </a:endParaRPr>
          </a:p>
        </p:txBody>
      </p:sp>
      <p:grpSp>
        <p:nvGrpSpPr>
          <p:cNvPr id="7" name="Group 17"/>
          <p:cNvGrpSpPr>
            <a:grpSpLocks/>
          </p:cNvGrpSpPr>
          <p:nvPr/>
        </p:nvGrpSpPr>
        <p:grpSpPr bwMode="auto">
          <a:xfrm>
            <a:off x="781050" y="1756073"/>
            <a:ext cx="431800" cy="393700"/>
            <a:chOff x="1110" y="2656"/>
            <a:chExt cx="1549" cy="1351"/>
          </a:xfrm>
        </p:grpSpPr>
        <p:sp>
          <p:nvSpPr>
            <p:cNvPr id="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0"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2">
                    <a:lumMod val="75000"/>
                  </a:schemeClr>
                </a:gs>
                <a:gs pos="100000">
                  <a:schemeClr val="accent4">
                    <a:lumMod val="50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grpSp>
        <p:nvGrpSpPr>
          <p:cNvPr id="11" name="Group 7"/>
          <p:cNvGrpSpPr>
            <a:grpSpLocks/>
          </p:cNvGrpSpPr>
          <p:nvPr/>
        </p:nvGrpSpPr>
        <p:grpSpPr bwMode="auto">
          <a:xfrm>
            <a:off x="782638" y="2402185"/>
            <a:ext cx="431800" cy="393700"/>
            <a:chOff x="3174" y="2656"/>
            <a:chExt cx="1549" cy="1351"/>
          </a:xfrm>
        </p:grpSpPr>
        <p:sp>
          <p:nvSpPr>
            <p:cNvPr id="1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4" name="AutoShape 10"/>
            <p:cNvSpPr>
              <a:spLocks noChangeArrowheads="1"/>
            </p:cNvSpPr>
            <p:nvPr/>
          </p:nvSpPr>
          <p:spPr bwMode="gray">
            <a:xfrm>
              <a:off x="3265" y="2738"/>
              <a:ext cx="1350" cy="1166"/>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15" name="Text Box 13"/>
          <p:cNvSpPr txBox="1">
            <a:spLocks noChangeArrowheads="1"/>
          </p:cNvSpPr>
          <p:nvPr/>
        </p:nvSpPr>
        <p:spPr bwMode="gray">
          <a:xfrm>
            <a:off x="825500" y="1740198"/>
            <a:ext cx="317500"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1</a:t>
            </a:r>
          </a:p>
        </p:txBody>
      </p:sp>
      <p:sp>
        <p:nvSpPr>
          <p:cNvPr id="16" name="Text Box 13"/>
          <p:cNvSpPr txBox="1">
            <a:spLocks noChangeArrowheads="1"/>
          </p:cNvSpPr>
          <p:nvPr/>
        </p:nvSpPr>
        <p:spPr bwMode="gray">
          <a:xfrm>
            <a:off x="875219" y="2409067"/>
            <a:ext cx="255587" cy="366713"/>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2</a:t>
            </a:r>
          </a:p>
        </p:txBody>
      </p:sp>
      <p:grpSp>
        <p:nvGrpSpPr>
          <p:cNvPr id="17" name="Group 17"/>
          <p:cNvGrpSpPr>
            <a:grpSpLocks/>
          </p:cNvGrpSpPr>
          <p:nvPr/>
        </p:nvGrpSpPr>
        <p:grpSpPr bwMode="auto">
          <a:xfrm>
            <a:off x="781050" y="3053060"/>
            <a:ext cx="431800" cy="393700"/>
            <a:chOff x="1110" y="2656"/>
            <a:chExt cx="1549" cy="1351"/>
          </a:xfrm>
        </p:grpSpPr>
        <p:sp>
          <p:nvSpPr>
            <p:cNvPr id="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00"/>
            </a:p>
          </p:txBody>
        </p:sp>
        <p:sp>
          <p:nvSpPr>
            <p:cNvPr id="20" name="AutoShape 20"/>
            <p:cNvSpPr>
              <a:spLocks noChangeArrowheads="1"/>
            </p:cNvSpPr>
            <p:nvPr/>
          </p:nvSpPr>
          <p:spPr bwMode="gray">
            <a:xfrm>
              <a:off x="1201" y="2738"/>
              <a:ext cx="1350" cy="1166"/>
            </a:xfrm>
            <a:prstGeom prst="hexagon">
              <a:avLst>
                <a:gd name="adj" fmla="val 28896"/>
                <a:gd name="vf" fmla="val 115470"/>
              </a:avLst>
            </a:prstGeom>
            <a:gradFill rotWithShape="1">
              <a:gsLst>
                <a:gs pos="0">
                  <a:schemeClr val="accent6">
                    <a:lumMod val="60000"/>
                    <a:lumOff val="40000"/>
                  </a:schemeClr>
                </a:gs>
                <a:gs pos="100000">
                  <a:schemeClr val="accent6">
                    <a:lumMod val="75000"/>
                  </a:schemeClr>
                </a:gs>
              </a:gsLst>
              <a:lin ang="2700000" scaled="1"/>
            </a:gradFill>
            <a:ln w="9525">
              <a:solidFill>
                <a:schemeClr val="tx1"/>
              </a:solidFill>
              <a:miter lim="800000"/>
              <a:headEnd/>
              <a:tailEnd/>
            </a:ln>
            <a:effectLst/>
          </p:spPr>
          <p:txBody>
            <a:bodyPr wrap="none" anchor="ctr"/>
            <a:lstStyle/>
            <a:p>
              <a:pPr>
                <a:defRPr/>
              </a:pPr>
              <a:endParaRPr lang="en-US" sz="1800">
                <a:latin typeface="Arial" charset="0"/>
                <a:cs typeface="+mn-cs"/>
              </a:endParaRPr>
            </a:p>
          </p:txBody>
        </p:sp>
      </p:grpSp>
      <p:sp>
        <p:nvSpPr>
          <p:cNvPr id="21" name="Text Box 13"/>
          <p:cNvSpPr txBox="1">
            <a:spLocks noChangeArrowheads="1"/>
          </p:cNvSpPr>
          <p:nvPr/>
        </p:nvSpPr>
        <p:spPr bwMode="gray">
          <a:xfrm>
            <a:off x="866786" y="3049021"/>
            <a:ext cx="255587" cy="368300"/>
          </a:xfrm>
          <a:prstGeom prst="rect">
            <a:avLst/>
          </a:prstGeom>
          <a:noFill/>
          <a:ln w="9525" algn="ctr">
            <a:noFill/>
            <a:miter lim="800000"/>
            <a:headEnd/>
            <a:tailEnd/>
          </a:ln>
          <a:effectLst/>
        </p:spPr>
        <p:txBody>
          <a:bodyPr>
            <a:spAutoFit/>
          </a:bodyPr>
          <a:lstStyle/>
          <a:p>
            <a:pPr algn="ctr" eaLnBrk="0" hangingPunct="0">
              <a:defRPr/>
            </a:pPr>
            <a:r>
              <a:rPr lang="en-US" sz="1800" b="1" dirty="0">
                <a:solidFill>
                  <a:schemeClr val="bg1"/>
                </a:solidFill>
                <a:latin typeface="+mn-lt"/>
                <a:cs typeface="+mn-cs"/>
              </a:rPr>
              <a:t>3</a:t>
            </a:r>
          </a:p>
        </p:txBody>
      </p:sp>
    </p:spTree>
    <p:extLst>
      <p:ext uri="{BB962C8B-B14F-4D97-AF65-F5344CB8AC3E}">
        <p14:creationId xmlns:p14="http://schemas.microsoft.com/office/powerpoint/2010/main" val="38131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3" presetClass="entr" presetSubtype="1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5" grpId="0"/>
      <p:bldP spid="16"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smtClean="0"/>
              <a:t>II.1 </a:t>
            </a:r>
            <a:r>
              <a:rPr lang="en-US" sz="4300" dirty="0" smtClean="0"/>
              <a:t>Khảo sát hiện trạng</a:t>
            </a:r>
            <a:endParaRPr lang="en-US" sz="4300" dirty="0"/>
          </a:p>
        </p:txBody>
      </p:sp>
      <p:pic>
        <p:nvPicPr>
          <p:cNvPr id="4" name="Picture 7"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05" y="12954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8"/>
          <p:cNvSpPr txBox="1">
            <a:spLocks noChangeArrowheads="1"/>
          </p:cNvSpPr>
          <p:nvPr/>
        </p:nvSpPr>
        <p:spPr bwMode="auto">
          <a:xfrm>
            <a:off x="858742" y="1143000"/>
            <a:ext cx="7675658"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b="1" dirty="0" smtClean="0">
                <a:solidFill>
                  <a:srgbClr val="0000FF"/>
                </a:solidFill>
              </a:rPr>
              <a:t>Quản lý NPP</a:t>
            </a:r>
            <a:r>
              <a:rPr lang="en-US" altLang="en-US" sz="2200" dirty="0" smtClean="0">
                <a:solidFill>
                  <a:srgbClr val="0000FF"/>
                </a:solidFill>
              </a:rPr>
              <a:t>: Mã NPP, </a:t>
            </a:r>
            <a:r>
              <a:rPr lang="en-US" altLang="en-US" sz="2200" dirty="0">
                <a:solidFill>
                  <a:srgbClr val="0000FF"/>
                </a:solidFill>
              </a:rPr>
              <a:t>h</a:t>
            </a:r>
            <a:r>
              <a:rPr lang="vi-VN" altLang="en-US" sz="2200" dirty="0" smtClean="0">
                <a:solidFill>
                  <a:srgbClr val="0000FF"/>
                </a:solidFill>
              </a:rPr>
              <a:t>ọ </a:t>
            </a:r>
            <a:r>
              <a:rPr lang="vi-VN" altLang="en-US" sz="2200" dirty="0">
                <a:solidFill>
                  <a:srgbClr val="0000FF"/>
                </a:solidFill>
              </a:rPr>
              <a:t>NPP, tên NPP, ngày sinh, giới tính, ảnh, </a:t>
            </a:r>
            <a:r>
              <a:rPr lang="en-US" altLang="en-US" sz="2200" dirty="0" smtClean="0">
                <a:solidFill>
                  <a:srgbClr val="0000FF"/>
                </a:solidFill>
              </a:rPr>
              <a:t>CMND</a:t>
            </a:r>
            <a:r>
              <a:rPr lang="vi-VN" altLang="en-US" sz="2200" dirty="0" smtClean="0">
                <a:solidFill>
                  <a:srgbClr val="0000FF"/>
                </a:solidFill>
              </a:rPr>
              <a:t>, </a:t>
            </a:r>
            <a:r>
              <a:rPr lang="vi-VN" altLang="en-US" sz="2200" dirty="0">
                <a:solidFill>
                  <a:srgbClr val="0000FF"/>
                </a:solidFill>
              </a:rPr>
              <a:t>số điện thoại, email, địa chỉ liên lạc(số nhà, đường, xã), địa chỉ thường trú (số nhà, đường, xã), người bảo </a:t>
            </a:r>
            <a:r>
              <a:rPr lang="vi-VN" altLang="en-US" sz="2200" dirty="0" smtClean="0">
                <a:solidFill>
                  <a:srgbClr val="0000FF"/>
                </a:solidFill>
              </a:rPr>
              <a:t>trợ,</a:t>
            </a:r>
            <a:r>
              <a:rPr lang="en-US" altLang="en-US" sz="2200" dirty="0" smtClean="0">
                <a:solidFill>
                  <a:srgbClr val="0000FF"/>
                </a:solidFill>
              </a:rPr>
              <a:t> </a:t>
            </a:r>
            <a:r>
              <a:rPr lang="vi-VN" altLang="en-US" sz="2200" dirty="0" smtClean="0">
                <a:solidFill>
                  <a:srgbClr val="0000FF"/>
                </a:solidFill>
              </a:rPr>
              <a:t>doanh </a:t>
            </a:r>
            <a:r>
              <a:rPr lang="vi-VN" altLang="en-US" sz="2200" dirty="0">
                <a:solidFill>
                  <a:srgbClr val="0000FF"/>
                </a:solidFill>
              </a:rPr>
              <a:t>thu(tháng năm, điểm), quá trình cấp độ(thời gian, cấp độ), tình trạng thẻ.</a:t>
            </a:r>
            <a:endParaRPr lang="en-US" altLang="en-US" sz="2200" dirty="0">
              <a:solidFill>
                <a:srgbClr val="0000FF"/>
              </a:solidFill>
            </a:endParaRPr>
          </a:p>
        </p:txBody>
      </p:sp>
      <p:pic>
        <p:nvPicPr>
          <p:cNvPr id="6" name="Picture 9"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42" y="32004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
          <p:cNvSpPr txBox="1">
            <a:spLocks noChangeArrowheads="1"/>
          </p:cNvSpPr>
          <p:nvPr/>
        </p:nvSpPr>
        <p:spPr bwMode="auto">
          <a:xfrm>
            <a:off x="858742" y="3040559"/>
            <a:ext cx="769470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b="1" dirty="0" smtClean="0">
                <a:solidFill>
                  <a:srgbClr val="0000FF"/>
                </a:solidFill>
              </a:rPr>
              <a:t>Quản lý sản phẩm</a:t>
            </a:r>
            <a:r>
              <a:rPr lang="en-US" altLang="en-US" sz="2200" dirty="0" smtClean="0">
                <a:solidFill>
                  <a:srgbClr val="0000FF"/>
                </a:solidFill>
              </a:rPr>
              <a:t>: </a:t>
            </a:r>
            <a:r>
              <a:rPr lang="en-US" altLang="en-US" sz="2200" dirty="0">
                <a:solidFill>
                  <a:srgbClr val="0000FF"/>
                </a:solidFill>
              </a:rPr>
              <a:t>Mã </a:t>
            </a:r>
            <a:r>
              <a:rPr lang="en-US" altLang="en-US" sz="2200" dirty="0" smtClean="0">
                <a:solidFill>
                  <a:srgbClr val="0000FF"/>
                </a:solidFill>
              </a:rPr>
              <a:t>sản phẩm, tên sản phẩm, </a:t>
            </a:r>
            <a:r>
              <a:rPr lang="en-US" altLang="en-US" sz="2200" dirty="0">
                <a:solidFill>
                  <a:srgbClr val="0000FF"/>
                </a:solidFill>
              </a:rPr>
              <a:t>loại </a:t>
            </a:r>
            <a:r>
              <a:rPr lang="en-US" altLang="en-US" sz="2200" dirty="0" smtClean="0">
                <a:solidFill>
                  <a:srgbClr val="0000FF"/>
                </a:solidFill>
              </a:rPr>
              <a:t>sản phẩm, </a:t>
            </a:r>
            <a:r>
              <a:rPr lang="en-US" altLang="en-US" sz="2200" dirty="0">
                <a:solidFill>
                  <a:srgbClr val="0000FF"/>
                </a:solidFill>
              </a:rPr>
              <a:t>chi tiết </a:t>
            </a:r>
            <a:r>
              <a:rPr lang="en-US" altLang="en-US" sz="2200" dirty="0" smtClean="0">
                <a:solidFill>
                  <a:srgbClr val="0000FF"/>
                </a:solidFill>
              </a:rPr>
              <a:t>sản phẩm, </a:t>
            </a:r>
            <a:r>
              <a:rPr lang="en-US" altLang="en-US" sz="2200" dirty="0">
                <a:solidFill>
                  <a:srgbClr val="0000FF"/>
                </a:solidFill>
              </a:rPr>
              <a:t>cách sử dụng, ảnh </a:t>
            </a:r>
            <a:r>
              <a:rPr lang="en-US" altLang="en-US" sz="2200" dirty="0" smtClean="0">
                <a:solidFill>
                  <a:srgbClr val="0000FF"/>
                </a:solidFill>
              </a:rPr>
              <a:t>sản phẩm, giá.</a:t>
            </a:r>
            <a:endParaRPr lang="en-US" altLang="en-US" sz="2200" dirty="0">
              <a:solidFill>
                <a:srgbClr val="0000FF"/>
              </a:solidFill>
            </a:endParaRPr>
          </a:p>
        </p:txBody>
      </p:sp>
      <p:pic>
        <p:nvPicPr>
          <p:cNvPr id="8" name="Picture 11"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41148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2"/>
          <p:cNvSpPr txBox="1">
            <a:spLocks noChangeArrowheads="1"/>
          </p:cNvSpPr>
          <p:nvPr/>
        </p:nvSpPr>
        <p:spPr bwMode="auto">
          <a:xfrm>
            <a:off x="800101" y="3962400"/>
            <a:ext cx="787241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200" b="1" dirty="0" smtClean="0">
                <a:solidFill>
                  <a:srgbClr val="0000FF"/>
                </a:solidFill>
              </a:rPr>
              <a:t>Quản </a:t>
            </a:r>
            <a:r>
              <a:rPr lang="en-US" altLang="en-US" sz="2200" b="1" dirty="0">
                <a:solidFill>
                  <a:srgbClr val="0000FF"/>
                </a:solidFill>
              </a:rPr>
              <a:t>lý tình hình sử dụng sản phẩm của NPP</a:t>
            </a:r>
            <a:r>
              <a:rPr lang="en-US" altLang="en-US" sz="2200" dirty="0" smtClean="0">
                <a:solidFill>
                  <a:srgbClr val="0000FF"/>
                </a:solidFill>
              </a:rPr>
              <a:t>: </a:t>
            </a:r>
            <a:r>
              <a:rPr lang="vi-VN" altLang="en-US" sz="2200" dirty="0">
                <a:solidFill>
                  <a:srgbClr val="0000FF"/>
                </a:solidFill>
              </a:rPr>
              <a:t>Nhà </a:t>
            </a:r>
            <a:r>
              <a:rPr lang="en-US" altLang="en-US" sz="2200" dirty="0" smtClean="0">
                <a:solidFill>
                  <a:srgbClr val="0000FF"/>
                </a:solidFill>
              </a:rPr>
              <a:t>p</a:t>
            </a:r>
            <a:r>
              <a:rPr lang="vi-VN" altLang="en-US" sz="2200" dirty="0" smtClean="0">
                <a:solidFill>
                  <a:srgbClr val="0000FF"/>
                </a:solidFill>
              </a:rPr>
              <a:t>hân </a:t>
            </a:r>
            <a:r>
              <a:rPr lang="en-US" altLang="en-US" sz="2200" dirty="0" smtClean="0">
                <a:solidFill>
                  <a:srgbClr val="0000FF"/>
                </a:solidFill>
              </a:rPr>
              <a:t>p</a:t>
            </a:r>
            <a:r>
              <a:rPr lang="vi-VN" altLang="en-US" sz="2200" dirty="0" smtClean="0">
                <a:solidFill>
                  <a:srgbClr val="0000FF"/>
                </a:solidFill>
              </a:rPr>
              <a:t>hối</a:t>
            </a:r>
            <a:r>
              <a:rPr lang="vi-VN" altLang="en-US" sz="2200" dirty="0">
                <a:solidFill>
                  <a:srgbClr val="0000FF"/>
                </a:solidFill>
              </a:rPr>
              <a:t>, </a:t>
            </a:r>
            <a:r>
              <a:rPr lang="en-US" altLang="en-US" sz="2200" dirty="0" smtClean="0">
                <a:solidFill>
                  <a:srgbClr val="0000FF"/>
                </a:solidFill>
              </a:rPr>
              <a:t>sản phẩm</a:t>
            </a:r>
            <a:r>
              <a:rPr lang="vi-VN" altLang="en-US" sz="2200" dirty="0" smtClean="0">
                <a:solidFill>
                  <a:srgbClr val="0000FF"/>
                </a:solidFill>
              </a:rPr>
              <a:t>, ngày </a:t>
            </a:r>
            <a:r>
              <a:rPr lang="vi-VN" altLang="en-US" sz="2200" dirty="0">
                <a:solidFill>
                  <a:srgbClr val="0000FF"/>
                </a:solidFill>
              </a:rPr>
              <a:t>sử dụng, ngày </a:t>
            </a:r>
            <a:r>
              <a:rPr lang="en-US" altLang="en-US" sz="2200" dirty="0" smtClean="0">
                <a:solidFill>
                  <a:srgbClr val="0000FF"/>
                </a:solidFill>
              </a:rPr>
              <a:t>dự tính </a:t>
            </a:r>
            <a:r>
              <a:rPr lang="vi-VN" altLang="en-US" sz="2200" dirty="0" smtClean="0">
                <a:solidFill>
                  <a:srgbClr val="0000FF"/>
                </a:solidFill>
              </a:rPr>
              <a:t>hết </a:t>
            </a:r>
            <a:r>
              <a:rPr lang="vi-VN" altLang="en-US" sz="2200" dirty="0">
                <a:solidFill>
                  <a:srgbClr val="0000FF"/>
                </a:solidFill>
              </a:rPr>
              <a:t>hạn, ghi chú, số lượng, minh họa.</a:t>
            </a:r>
            <a:endParaRPr lang="en-US" altLang="en-US" sz="2200" dirty="0">
              <a:solidFill>
                <a:srgbClr val="0000FF"/>
              </a:solidFill>
            </a:endParaRPr>
          </a:p>
        </p:txBody>
      </p:sp>
      <p:pic>
        <p:nvPicPr>
          <p:cNvPr id="10" name="Picture 13"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54102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4"/>
          <p:cNvSpPr txBox="1">
            <a:spLocks noChangeArrowheads="1"/>
          </p:cNvSpPr>
          <p:nvPr/>
        </p:nvSpPr>
        <p:spPr bwMode="auto">
          <a:xfrm>
            <a:off x="809625" y="5257800"/>
            <a:ext cx="78628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200" b="1" dirty="0" smtClean="0">
                <a:solidFill>
                  <a:srgbClr val="0000FF"/>
                </a:solidFill>
              </a:rPr>
              <a:t>Quản </a:t>
            </a:r>
            <a:r>
              <a:rPr lang="vi-VN" altLang="en-US" sz="2200" b="1" dirty="0" smtClean="0">
                <a:solidFill>
                  <a:srgbClr val="0000FF"/>
                </a:solidFill>
              </a:rPr>
              <a:t>lý </a:t>
            </a:r>
            <a:r>
              <a:rPr lang="vi-VN" altLang="en-US" sz="2200" b="1" dirty="0">
                <a:solidFill>
                  <a:srgbClr val="0000FF"/>
                </a:solidFill>
              </a:rPr>
              <a:t>quá trình được đào tạo của NPP: </a:t>
            </a:r>
            <a:r>
              <a:rPr lang="vi-VN" altLang="en-US" sz="2200" dirty="0" smtClean="0">
                <a:solidFill>
                  <a:srgbClr val="0000FF"/>
                </a:solidFill>
              </a:rPr>
              <a:t>Nhà </a:t>
            </a:r>
            <a:r>
              <a:rPr lang="en-US" altLang="en-US" sz="2200" dirty="0" smtClean="0">
                <a:solidFill>
                  <a:srgbClr val="0000FF"/>
                </a:solidFill>
              </a:rPr>
              <a:t>p</a:t>
            </a:r>
            <a:r>
              <a:rPr lang="vi-VN" altLang="en-US" sz="2200" dirty="0" smtClean="0">
                <a:solidFill>
                  <a:srgbClr val="0000FF"/>
                </a:solidFill>
              </a:rPr>
              <a:t>hân </a:t>
            </a:r>
            <a:r>
              <a:rPr lang="en-US" altLang="en-US" sz="2200" dirty="0" smtClean="0">
                <a:solidFill>
                  <a:srgbClr val="0000FF"/>
                </a:solidFill>
              </a:rPr>
              <a:t>p</a:t>
            </a:r>
            <a:r>
              <a:rPr lang="vi-VN" altLang="en-US" sz="2200" dirty="0" smtClean="0">
                <a:solidFill>
                  <a:srgbClr val="0000FF"/>
                </a:solidFill>
              </a:rPr>
              <a:t>hối,</a:t>
            </a:r>
            <a:r>
              <a:rPr lang="en-US" altLang="en-US" sz="2200" dirty="0" smtClean="0">
                <a:solidFill>
                  <a:srgbClr val="0000FF"/>
                </a:solidFill>
              </a:rPr>
              <a:t> </a:t>
            </a:r>
            <a:r>
              <a:rPr lang="vi-VN" altLang="en-US" sz="2200" dirty="0">
                <a:solidFill>
                  <a:srgbClr val="0000FF"/>
                </a:solidFill>
              </a:rPr>
              <a:t>chương trình,</a:t>
            </a:r>
            <a:r>
              <a:rPr lang="vi-VN" altLang="en-US" sz="2200" dirty="0" smtClean="0">
                <a:solidFill>
                  <a:srgbClr val="0000FF"/>
                </a:solidFill>
              </a:rPr>
              <a:t> </a:t>
            </a:r>
            <a:r>
              <a:rPr lang="en-US" altLang="en-US" sz="2200" dirty="0" smtClean="0">
                <a:solidFill>
                  <a:srgbClr val="0000FF"/>
                </a:solidFill>
              </a:rPr>
              <a:t>n</a:t>
            </a:r>
            <a:r>
              <a:rPr lang="vi-VN" altLang="en-US" sz="2200" dirty="0" smtClean="0">
                <a:solidFill>
                  <a:srgbClr val="0000FF"/>
                </a:solidFill>
              </a:rPr>
              <a:t>gày </a:t>
            </a:r>
            <a:r>
              <a:rPr lang="vi-VN" altLang="en-US" sz="2200" dirty="0">
                <a:solidFill>
                  <a:srgbClr val="0000FF"/>
                </a:solidFill>
              </a:rPr>
              <a:t>đào tạo, </a:t>
            </a:r>
            <a:r>
              <a:rPr lang="vi-VN" altLang="en-US" sz="2200" dirty="0" smtClean="0">
                <a:solidFill>
                  <a:srgbClr val="0000FF"/>
                </a:solidFill>
              </a:rPr>
              <a:t>số </a:t>
            </a:r>
            <a:r>
              <a:rPr lang="vi-VN" altLang="en-US" sz="2200" dirty="0">
                <a:solidFill>
                  <a:srgbClr val="0000FF"/>
                </a:solidFill>
              </a:rPr>
              <a:t>lần.</a:t>
            </a:r>
            <a:endParaRPr lang="en-US" altLang="en-US" sz="2200" dirty="0">
              <a:solidFill>
                <a:srgbClr val="0000FF"/>
              </a:solidFill>
            </a:endParaRPr>
          </a:p>
        </p:txBody>
      </p:sp>
    </p:spTree>
    <p:extLst>
      <p:ext uri="{BB962C8B-B14F-4D97-AF65-F5344CB8AC3E}">
        <p14:creationId xmlns:p14="http://schemas.microsoft.com/office/powerpoint/2010/main" val="374593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II.1 </a:t>
            </a:r>
            <a:r>
              <a:rPr lang="en-US" sz="4300" dirty="0" smtClean="0"/>
              <a:t>Khảo</a:t>
            </a:r>
            <a:r>
              <a:rPr lang="en-US" dirty="0" smtClean="0"/>
              <a:t> sát hiện trạng (</a:t>
            </a:r>
            <a:r>
              <a:rPr lang="en-US" dirty="0" err="1" smtClean="0"/>
              <a:t>tt</a:t>
            </a:r>
            <a:r>
              <a:rPr lang="en-US" dirty="0" smtClean="0"/>
              <a:t>)</a:t>
            </a:r>
            <a:endParaRPr lang="en-US" dirty="0"/>
          </a:p>
        </p:txBody>
      </p:sp>
      <p:pic>
        <p:nvPicPr>
          <p:cNvPr id="4" name="Picture 7"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05" y="12954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8"/>
          <p:cNvSpPr txBox="1">
            <a:spLocks noChangeArrowheads="1"/>
          </p:cNvSpPr>
          <p:nvPr/>
        </p:nvSpPr>
        <p:spPr bwMode="auto">
          <a:xfrm>
            <a:off x="858742" y="1143000"/>
            <a:ext cx="76756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b="1" spc="20" dirty="0" smtClean="0">
                <a:solidFill>
                  <a:srgbClr val="0000FF"/>
                </a:solidFill>
              </a:rPr>
              <a:t>Quản lý khách hàng</a:t>
            </a:r>
            <a:r>
              <a:rPr lang="en-US" altLang="en-US" sz="2200" spc="20" dirty="0" smtClean="0">
                <a:solidFill>
                  <a:srgbClr val="0000FF"/>
                </a:solidFill>
              </a:rPr>
              <a:t>: </a:t>
            </a:r>
            <a:r>
              <a:rPr lang="vi-VN" altLang="en-US" sz="2200" spc="20" dirty="0" smtClean="0">
                <a:solidFill>
                  <a:srgbClr val="0000FF"/>
                </a:solidFill>
              </a:rPr>
              <a:t>Họ </a:t>
            </a:r>
            <a:r>
              <a:rPr lang="vi-VN" altLang="en-US" sz="2200" spc="20" dirty="0">
                <a:solidFill>
                  <a:srgbClr val="0000FF"/>
                </a:solidFill>
              </a:rPr>
              <a:t>KH, tên KH, ngày sinh, giới tính, CMND, số điện thoại, email, </a:t>
            </a:r>
            <a:r>
              <a:rPr lang="vi-VN" altLang="en-US" sz="2200" spc="20" dirty="0" smtClean="0">
                <a:solidFill>
                  <a:srgbClr val="0000FF"/>
                </a:solidFill>
              </a:rPr>
              <a:t>loại</a:t>
            </a:r>
            <a:r>
              <a:rPr lang="en-US" altLang="en-US" sz="2200" spc="20" dirty="0" smtClean="0">
                <a:solidFill>
                  <a:srgbClr val="0000FF"/>
                </a:solidFill>
              </a:rPr>
              <a:t> KH</a:t>
            </a:r>
            <a:r>
              <a:rPr lang="vi-VN" altLang="en-US" sz="2200" spc="20" dirty="0" smtClean="0">
                <a:solidFill>
                  <a:srgbClr val="0000FF"/>
                </a:solidFill>
              </a:rPr>
              <a:t>, </a:t>
            </a:r>
            <a:r>
              <a:rPr lang="vi-VN" altLang="en-US" sz="2200" spc="20" dirty="0">
                <a:solidFill>
                  <a:srgbClr val="0000FF"/>
                </a:solidFill>
              </a:rPr>
              <a:t>địa chỉ thường trú(Số nhà, đường, xã), địa chỉ liên lạc(Số nhà, đường, xã</a:t>
            </a:r>
            <a:r>
              <a:rPr lang="vi-VN" altLang="en-US" sz="2200" spc="20" dirty="0" smtClean="0">
                <a:solidFill>
                  <a:srgbClr val="0000FF"/>
                </a:solidFill>
              </a:rPr>
              <a:t>)</a:t>
            </a:r>
            <a:r>
              <a:rPr lang="en-US" altLang="en-US" sz="2200" spc="20" dirty="0" smtClean="0">
                <a:solidFill>
                  <a:srgbClr val="0000FF"/>
                </a:solidFill>
              </a:rPr>
              <a:t>.</a:t>
            </a:r>
            <a:endParaRPr lang="en-US" altLang="en-US" sz="2200" spc="20" dirty="0">
              <a:solidFill>
                <a:srgbClr val="0000FF"/>
              </a:solidFill>
            </a:endParaRPr>
          </a:p>
        </p:txBody>
      </p:sp>
      <p:pic>
        <p:nvPicPr>
          <p:cNvPr id="6" name="Picture 9"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42" y="25146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
          <p:cNvSpPr txBox="1">
            <a:spLocks noChangeArrowheads="1"/>
          </p:cNvSpPr>
          <p:nvPr/>
        </p:nvSpPr>
        <p:spPr bwMode="auto">
          <a:xfrm>
            <a:off x="858742" y="2362200"/>
            <a:ext cx="76947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200" b="1" dirty="0" smtClean="0">
                <a:solidFill>
                  <a:srgbClr val="0000FF"/>
                </a:solidFill>
              </a:rPr>
              <a:t>Quản </a:t>
            </a:r>
            <a:r>
              <a:rPr lang="en-US" altLang="en-US" sz="2200" b="1" dirty="0">
                <a:solidFill>
                  <a:srgbClr val="0000FF"/>
                </a:solidFill>
              </a:rPr>
              <a:t>lý tình hình sử dụng sản phẩm của khách hàng</a:t>
            </a:r>
            <a:r>
              <a:rPr lang="en-US" altLang="en-US" sz="2200" dirty="0" smtClean="0">
                <a:solidFill>
                  <a:srgbClr val="0000FF"/>
                </a:solidFill>
              </a:rPr>
              <a:t>: </a:t>
            </a:r>
            <a:r>
              <a:rPr lang="vi-VN" altLang="en-US" sz="2200" dirty="0">
                <a:solidFill>
                  <a:srgbClr val="0000FF"/>
                </a:solidFill>
              </a:rPr>
              <a:t> </a:t>
            </a:r>
            <a:r>
              <a:rPr lang="en-US" altLang="en-US" sz="2200" dirty="0" smtClean="0">
                <a:solidFill>
                  <a:srgbClr val="0000FF"/>
                </a:solidFill>
              </a:rPr>
              <a:t>K</a:t>
            </a:r>
            <a:r>
              <a:rPr lang="vi-VN" altLang="en-US" sz="2200" dirty="0" smtClean="0">
                <a:solidFill>
                  <a:srgbClr val="0000FF"/>
                </a:solidFill>
              </a:rPr>
              <a:t>hách </a:t>
            </a:r>
            <a:r>
              <a:rPr lang="vi-VN" altLang="en-US" sz="2200" dirty="0">
                <a:solidFill>
                  <a:srgbClr val="0000FF"/>
                </a:solidFill>
              </a:rPr>
              <a:t>hàng, </a:t>
            </a:r>
            <a:r>
              <a:rPr lang="en-US" altLang="en-US" sz="2200" dirty="0" smtClean="0">
                <a:solidFill>
                  <a:srgbClr val="0000FF"/>
                </a:solidFill>
              </a:rPr>
              <a:t>n</a:t>
            </a:r>
            <a:r>
              <a:rPr lang="vi-VN" altLang="en-US" sz="2200" dirty="0" smtClean="0">
                <a:solidFill>
                  <a:srgbClr val="0000FF"/>
                </a:solidFill>
              </a:rPr>
              <a:t>hà </a:t>
            </a:r>
            <a:r>
              <a:rPr lang="en-US" altLang="en-US" sz="2200" dirty="0" smtClean="0">
                <a:solidFill>
                  <a:srgbClr val="0000FF"/>
                </a:solidFill>
              </a:rPr>
              <a:t>p</a:t>
            </a:r>
            <a:r>
              <a:rPr lang="vi-VN" altLang="en-US" sz="2200" dirty="0" smtClean="0">
                <a:solidFill>
                  <a:srgbClr val="0000FF"/>
                </a:solidFill>
              </a:rPr>
              <a:t>hân </a:t>
            </a:r>
            <a:r>
              <a:rPr lang="en-US" altLang="en-US" sz="2200" dirty="0" smtClean="0">
                <a:solidFill>
                  <a:srgbClr val="0000FF"/>
                </a:solidFill>
              </a:rPr>
              <a:t>p</a:t>
            </a:r>
            <a:r>
              <a:rPr lang="vi-VN" altLang="en-US" sz="2200" dirty="0" smtClean="0">
                <a:solidFill>
                  <a:srgbClr val="0000FF"/>
                </a:solidFill>
              </a:rPr>
              <a:t>hố</a:t>
            </a:r>
            <a:r>
              <a:rPr lang="en-US" altLang="en-US" sz="2200" dirty="0" smtClean="0">
                <a:solidFill>
                  <a:srgbClr val="0000FF"/>
                </a:solidFill>
              </a:rPr>
              <a:t>i, sản phẩm, </a:t>
            </a:r>
            <a:r>
              <a:rPr lang="vi-VN" altLang="en-US" sz="2200" dirty="0" smtClean="0">
                <a:solidFill>
                  <a:srgbClr val="0000FF"/>
                </a:solidFill>
              </a:rPr>
              <a:t>ngày </a:t>
            </a:r>
            <a:r>
              <a:rPr lang="vi-VN" altLang="en-US" sz="2200" dirty="0">
                <a:solidFill>
                  <a:srgbClr val="0000FF"/>
                </a:solidFill>
              </a:rPr>
              <a:t>sử dụng, </a:t>
            </a:r>
            <a:r>
              <a:rPr lang="vi-VN" altLang="en-US" sz="2200" dirty="0" smtClean="0">
                <a:solidFill>
                  <a:srgbClr val="0000FF"/>
                </a:solidFill>
              </a:rPr>
              <a:t>ngày</a:t>
            </a:r>
            <a:r>
              <a:rPr lang="en-US" altLang="en-US" sz="2200" dirty="0" smtClean="0">
                <a:solidFill>
                  <a:srgbClr val="0000FF"/>
                </a:solidFill>
              </a:rPr>
              <a:t> dự tính</a:t>
            </a:r>
            <a:r>
              <a:rPr lang="vi-VN" altLang="en-US" sz="2200" dirty="0" smtClean="0">
                <a:solidFill>
                  <a:srgbClr val="0000FF"/>
                </a:solidFill>
              </a:rPr>
              <a:t> </a:t>
            </a:r>
            <a:r>
              <a:rPr lang="vi-VN" altLang="en-US" sz="2200" dirty="0">
                <a:solidFill>
                  <a:srgbClr val="0000FF"/>
                </a:solidFill>
              </a:rPr>
              <a:t>hết hạn, ghi chú, số lượng, minh họa.</a:t>
            </a:r>
            <a:endParaRPr lang="en-US" altLang="en-US" sz="2200" dirty="0">
              <a:solidFill>
                <a:srgbClr val="0000FF"/>
              </a:solidFill>
            </a:endParaRPr>
          </a:p>
        </p:txBody>
      </p:sp>
      <p:pic>
        <p:nvPicPr>
          <p:cNvPr id="8" name="Picture 11"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38100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2"/>
          <p:cNvSpPr txBox="1">
            <a:spLocks noChangeArrowheads="1"/>
          </p:cNvSpPr>
          <p:nvPr/>
        </p:nvSpPr>
        <p:spPr bwMode="auto">
          <a:xfrm>
            <a:off x="814388" y="3657600"/>
            <a:ext cx="787241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200" b="1" dirty="0" smtClean="0">
                <a:solidFill>
                  <a:srgbClr val="0000FF"/>
                </a:solidFill>
              </a:rPr>
              <a:t>Quản </a:t>
            </a:r>
            <a:r>
              <a:rPr lang="vi-VN" altLang="en-US" sz="2200" b="1" dirty="0" smtClean="0">
                <a:solidFill>
                  <a:srgbClr val="0000FF"/>
                </a:solidFill>
              </a:rPr>
              <a:t>lý quá trình được chăm sóc của khách hàng</a:t>
            </a:r>
            <a:r>
              <a:rPr lang="en-US" altLang="en-US" sz="2200" dirty="0" smtClean="0">
                <a:solidFill>
                  <a:srgbClr val="0000FF"/>
                </a:solidFill>
              </a:rPr>
              <a:t>: K</a:t>
            </a:r>
            <a:r>
              <a:rPr lang="vi-VN" altLang="en-US" sz="2200" dirty="0" smtClean="0">
                <a:solidFill>
                  <a:srgbClr val="0000FF"/>
                </a:solidFill>
              </a:rPr>
              <a:t>hách </a:t>
            </a:r>
            <a:r>
              <a:rPr lang="en-US" altLang="en-US" sz="2200" dirty="0" smtClean="0">
                <a:solidFill>
                  <a:srgbClr val="0000FF"/>
                </a:solidFill>
              </a:rPr>
              <a:t>h</a:t>
            </a:r>
            <a:r>
              <a:rPr lang="vi-VN" altLang="en-US" sz="2200" dirty="0" smtClean="0">
                <a:solidFill>
                  <a:srgbClr val="0000FF"/>
                </a:solidFill>
              </a:rPr>
              <a:t>àng,</a:t>
            </a:r>
            <a:r>
              <a:rPr lang="en-US" altLang="en-US" sz="2200" dirty="0" smtClean="0">
                <a:solidFill>
                  <a:srgbClr val="0000FF"/>
                </a:solidFill>
              </a:rPr>
              <a:t> n</a:t>
            </a:r>
            <a:r>
              <a:rPr lang="vi-VN" altLang="en-US" sz="2200" dirty="0" smtClean="0">
                <a:solidFill>
                  <a:srgbClr val="0000FF"/>
                </a:solidFill>
              </a:rPr>
              <a:t>hà </a:t>
            </a:r>
            <a:r>
              <a:rPr lang="en-US" altLang="en-US" sz="2200" dirty="0" smtClean="0">
                <a:solidFill>
                  <a:srgbClr val="0000FF"/>
                </a:solidFill>
              </a:rPr>
              <a:t>p</a:t>
            </a:r>
            <a:r>
              <a:rPr lang="vi-VN" altLang="en-US" sz="2200" dirty="0" smtClean="0">
                <a:solidFill>
                  <a:srgbClr val="0000FF"/>
                </a:solidFill>
              </a:rPr>
              <a:t>hân </a:t>
            </a:r>
            <a:r>
              <a:rPr lang="en-US" altLang="en-US" sz="2200" dirty="0" smtClean="0">
                <a:solidFill>
                  <a:srgbClr val="0000FF"/>
                </a:solidFill>
              </a:rPr>
              <a:t>p</a:t>
            </a:r>
            <a:r>
              <a:rPr lang="vi-VN" altLang="en-US" sz="2200" dirty="0" smtClean="0">
                <a:solidFill>
                  <a:srgbClr val="0000FF"/>
                </a:solidFill>
              </a:rPr>
              <a:t>hối</a:t>
            </a:r>
            <a:r>
              <a:rPr lang="en-US" altLang="en-US" sz="2200" dirty="0" smtClean="0">
                <a:solidFill>
                  <a:srgbClr val="0000FF"/>
                </a:solidFill>
              </a:rPr>
              <a:t>, </a:t>
            </a:r>
            <a:r>
              <a:rPr lang="vi-VN" altLang="en-US" sz="2200" dirty="0" smtClean="0">
                <a:solidFill>
                  <a:srgbClr val="0000FF"/>
                </a:solidFill>
              </a:rPr>
              <a:t>chương </a:t>
            </a:r>
            <a:r>
              <a:rPr lang="vi-VN" altLang="en-US" sz="2200" dirty="0">
                <a:solidFill>
                  <a:srgbClr val="0000FF"/>
                </a:solidFill>
              </a:rPr>
              <a:t>trình,</a:t>
            </a:r>
            <a:r>
              <a:rPr lang="vi-VN" altLang="en-US" sz="2200" dirty="0" smtClean="0">
                <a:solidFill>
                  <a:srgbClr val="0000FF"/>
                </a:solidFill>
              </a:rPr>
              <a:t> </a:t>
            </a:r>
            <a:r>
              <a:rPr lang="en-US" altLang="en-US" sz="2200" dirty="0">
                <a:solidFill>
                  <a:srgbClr val="0000FF"/>
                </a:solidFill>
              </a:rPr>
              <a:t>n</a:t>
            </a:r>
            <a:r>
              <a:rPr lang="vi-VN" altLang="en-US" sz="2200" dirty="0" smtClean="0">
                <a:solidFill>
                  <a:srgbClr val="0000FF"/>
                </a:solidFill>
              </a:rPr>
              <a:t>gày chăm sóc, số lần, tham dự</a:t>
            </a:r>
            <a:r>
              <a:rPr lang="en-US" altLang="en-US" sz="2200" dirty="0" smtClean="0">
                <a:solidFill>
                  <a:srgbClr val="0000FF"/>
                </a:solidFill>
              </a:rPr>
              <a:t>.</a:t>
            </a:r>
            <a:endParaRPr lang="en-US" altLang="en-US" sz="2200" dirty="0">
              <a:solidFill>
                <a:srgbClr val="0000FF"/>
              </a:solidFill>
            </a:endParaRPr>
          </a:p>
        </p:txBody>
      </p:sp>
      <p:pic>
        <p:nvPicPr>
          <p:cNvPr id="10" name="Picture 13" descr="bullet_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5029200"/>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4"/>
          <p:cNvSpPr txBox="1">
            <a:spLocks noChangeArrowheads="1"/>
          </p:cNvSpPr>
          <p:nvPr/>
        </p:nvSpPr>
        <p:spPr bwMode="auto">
          <a:xfrm>
            <a:off x="809625" y="4876800"/>
            <a:ext cx="78628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200" b="1" dirty="0" smtClean="0">
                <a:solidFill>
                  <a:srgbClr val="0000FF"/>
                </a:solidFill>
              </a:rPr>
              <a:t>Quản</a:t>
            </a:r>
            <a:r>
              <a:rPr lang="vi-VN" altLang="en-US" sz="2200" b="1" dirty="0" smtClean="0">
                <a:solidFill>
                  <a:srgbClr val="0000FF"/>
                </a:solidFill>
              </a:rPr>
              <a:t> </a:t>
            </a:r>
            <a:r>
              <a:rPr lang="vi-VN" altLang="en-US" sz="2200" b="1" dirty="0">
                <a:solidFill>
                  <a:srgbClr val="0000FF"/>
                </a:solidFill>
              </a:rPr>
              <a:t>lý </a:t>
            </a:r>
            <a:r>
              <a:rPr lang="en-US" altLang="en-US" sz="2200" b="1" dirty="0" smtClean="0">
                <a:solidFill>
                  <a:srgbClr val="0000FF"/>
                </a:solidFill>
              </a:rPr>
              <a:t>cấp độ</a:t>
            </a:r>
            <a:r>
              <a:rPr lang="vi-VN" altLang="en-US" sz="2200" b="1" dirty="0" smtClean="0">
                <a:solidFill>
                  <a:srgbClr val="0000FF"/>
                </a:solidFill>
              </a:rPr>
              <a:t>: </a:t>
            </a:r>
            <a:r>
              <a:rPr lang="en-US" altLang="en-US" sz="2200" dirty="0">
                <a:solidFill>
                  <a:srgbClr val="0000FF"/>
                </a:solidFill>
              </a:rPr>
              <a:t>T</a:t>
            </a:r>
            <a:r>
              <a:rPr lang="en-US" altLang="en-US" sz="2200" dirty="0" smtClean="0">
                <a:solidFill>
                  <a:srgbClr val="0000FF"/>
                </a:solidFill>
              </a:rPr>
              <a:t>ên cấp độ, nội dung, ảnh cấp độ.</a:t>
            </a:r>
            <a:endParaRPr lang="en-US" altLang="en-US" sz="2200" dirty="0">
              <a:solidFill>
                <a:srgbClr val="0000FF"/>
              </a:solidFill>
            </a:endParaRPr>
          </a:p>
        </p:txBody>
      </p:sp>
    </p:spTree>
    <p:extLst>
      <p:ext uri="{BB962C8B-B14F-4D97-AF65-F5344CB8AC3E}">
        <p14:creationId xmlns:p14="http://schemas.microsoft.com/office/powerpoint/2010/main" val="20492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smtClean="0"/>
              <a:t>II.2 </a:t>
            </a:r>
            <a:r>
              <a:rPr lang="en-US" sz="4300" dirty="0" smtClean="0"/>
              <a:t>Mô hình quan niệm dữ liệu</a:t>
            </a:r>
            <a:endParaRPr lang="en-US" sz="4300" dirty="0"/>
          </a:p>
        </p:txBody>
      </p:sp>
      <p:pic>
        <p:nvPicPr>
          <p:cNvPr id="3" name="Picture 2"/>
          <p:cNvPicPr>
            <a:picLocks noChangeAspect="1"/>
          </p:cNvPicPr>
          <p:nvPr/>
        </p:nvPicPr>
        <p:blipFill>
          <a:blip r:embed="rId2"/>
          <a:stretch>
            <a:fillRect/>
          </a:stretch>
        </p:blipFill>
        <p:spPr>
          <a:xfrm>
            <a:off x="-76200" y="1076475"/>
            <a:ext cx="9269375" cy="5476725"/>
          </a:xfrm>
          <a:prstGeom prst="rect">
            <a:avLst/>
          </a:prstGeom>
        </p:spPr>
      </p:pic>
    </p:spTree>
    <p:extLst>
      <p:ext uri="{BB962C8B-B14F-4D97-AF65-F5344CB8AC3E}">
        <p14:creationId xmlns:p14="http://schemas.microsoft.com/office/powerpoint/2010/main" val="71655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00TGp_globalcity_light_ani">
  <a:themeElements>
    <a:clrScheme name="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Default Design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1105</TotalTime>
  <Words>1554</Words>
  <Application>Microsoft Office PowerPoint</Application>
  <PresentationFormat>On-screen Show (4:3)</PresentationFormat>
  <Paragraphs>156</Paragraphs>
  <Slides>23</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400TGp_globalcity_light_ani</vt:lpstr>
      <vt:lpstr>BÁO CÁO ĐỒ ÁN TỐT NGHIỆP   </vt:lpstr>
      <vt:lpstr>Nội dung báo cáo</vt:lpstr>
      <vt:lpstr>I. Giới thiệu đồ án</vt:lpstr>
      <vt:lpstr>I.1 Đặt vấn đề</vt:lpstr>
      <vt:lpstr>I.2 Mục đích – yêu cầu</vt:lpstr>
      <vt:lpstr>II. Phân tích thiết kế</vt:lpstr>
      <vt:lpstr>II.1 Khảo sát hiện trạng</vt:lpstr>
      <vt:lpstr>II.1 Khảo sát hiện trạng (tt)</vt:lpstr>
      <vt:lpstr>II.2 Mô hình quan niệm dữ liệu</vt:lpstr>
      <vt:lpstr>II.3 Hệ thống chương trình</vt:lpstr>
      <vt:lpstr>III. Giới thiệu website</vt:lpstr>
      <vt:lpstr>IV. Kết luận</vt:lpstr>
      <vt:lpstr>IV. Kết luận</vt:lpstr>
      <vt:lpstr>IV. Kết luận</vt:lpstr>
      <vt:lpstr>Hướng phát triển</vt:lpstr>
      <vt:lpstr>Hướng phát triển</vt:lpstr>
      <vt:lpstr>PowerPoint Presentation</vt:lpstr>
      <vt:lpstr>II. Cơ sở lý thuyết</vt:lpstr>
      <vt:lpstr> II.1 Khái quát về marketing đa cấp (MLM – Multi Level Marketing) </vt:lpstr>
      <vt:lpstr>Khái niệm marketing đa cấp</vt:lpstr>
      <vt:lpstr>Khái niệm marketing đa cấp</vt:lpstr>
      <vt:lpstr>Các mô hình marketing đa cấp</vt:lpstr>
      <vt:lpstr>II.2 Google Maps API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TỐT NGHIỆP   XÂY DỰNG CHƯƠNG TRÌNH QUẢN LÝ DOANH NGHIỆP KINH DOANH THEO MẠNG (MLM-MULTI LEVEL MARKETING)</dc:title>
  <dc:creator>Manh Hung</dc:creator>
  <cp:lastModifiedBy>Manh Hung</cp:lastModifiedBy>
  <cp:revision>213</cp:revision>
  <dcterms:created xsi:type="dcterms:W3CDTF">2014-06-12T10:31:56Z</dcterms:created>
  <dcterms:modified xsi:type="dcterms:W3CDTF">2014-06-19T06:25:23Z</dcterms:modified>
</cp:coreProperties>
</file>